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2"/>
  </p:notesMasterIdLst>
  <p:sldIdLst>
    <p:sldId id="348" r:id="rId5"/>
    <p:sldId id="368" r:id="rId6"/>
    <p:sldId id="266" r:id="rId7"/>
    <p:sldId id="369" r:id="rId8"/>
    <p:sldId id="364" r:id="rId9"/>
    <p:sldId id="301" r:id="rId10"/>
    <p:sldId id="355" r:id="rId11"/>
    <p:sldId id="524" r:id="rId12"/>
    <p:sldId id="531" r:id="rId13"/>
    <p:sldId id="532" r:id="rId14"/>
    <p:sldId id="533" r:id="rId15"/>
    <p:sldId id="293" r:id="rId16"/>
    <p:sldId id="314" r:id="rId17"/>
    <p:sldId id="504" r:id="rId18"/>
    <p:sldId id="381" r:id="rId19"/>
    <p:sldId id="382" r:id="rId20"/>
    <p:sldId id="372" r:id="rId21"/>
    <p:sldId id="505" r:id="rId22"/>
    <p:sldId id="261" r:id="rId23"/>
    <p:sldId id="494" r:id="rId24"/>
    <p:sldId id="509" r:id="rId25"/>
    <p:sldId id="527" r:id="rId26"/>
    <p:sldId id="528" r:id="rId27"/>
    <p:sldId id="529" r:id="rId28"/>
    <p:sldId id="530" r:id="rId29"/>
    <p:sldId id="386" r:id="rId30"/>
    <p:sldId id="4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524"/>
            <p14:sldId id="531"/>
            <p14:sldId id="532"/>
            <p14:sldId id="533"/>
          </p14:sldIdLst>
        </p14:section>
        <p14:section name="Talk Tasks and CfUs" id="{4C9413DB-D0EA-4B28-BCAD-DF427EF851DC}">
          <p14:sldIdLst>
            <p14:sldId id="293"/>
            <p14:sldId id="314"/>
            <p14:sldId id="504"/>
            <p14:sldId id="381"/>
            <p14:sldId id="382"/>
          </p14:sldIdLst>
        </p14:section>
        <p14:section name="IP/Activity section" id="{7BE6C088-FF53-8841-BAB4-205CA899FCE1}">
          <p14:sldIdLst>
            <p14:sldId id="372"/>
            <p14:sldId id="505"/>
            <p14:sldId id="261"/>
            <p14:sldId id="494"/>
            <p14:sldId id="509"/>
            <p14:sldId id="527"/>
            <p14:sldId id="528"/>
            <p14:sldId id="529"/>
            <p14:sldId id="530"/>
            <p14:sldId id="386"/>
            <p14:sldId id="49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92BAD9-9F1D-9547-8734-C0E8F9327BB6}" v="9" dt="2023-11-15T16:30:57.007"/>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92"/>
    <p:restoredTop sz="72555" autoAdjust="0"/>
  </p:normalViewPr>
  <p:slideViewPr>
    <p:cSldViewPr snapToGrid="0">
      <p:cViewPr varScale="1">
        <p:scale>
          <a:sx n="73" d="100"/>
          <a:sy n="73" d="100"/>
        </p:scale>
        <p:origin x="11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BE92BAD9-9F1D-9547-8734-C0E8F9327BB6}"/>
    <pc:docChg chg="addSld delSld modSld modMainMaster modSection">
      <pc:chgData name="Joanna Scouler" userId="da2978bb-3a89-42a2-b6f4-686f2140a0cc" providerId="ADAL" clId="{BE92BAD9-9F1D-9547-8734-C0E8F9327BB6}" dt="2023-11-15T16:30:57.006" v="50" actId="171"/>
      <pc:docMkLst>
        <pc:docMk/>
      </pc:docMkLst>
      <pc:sldChg chg="del">
        <pc:chgData name="Joanna Scouler" userId="da2978bb-3a89-42a2-b6f4-686f2140a0cc" providerId="ADAL" clId="{BE92BAD9-9F1D-9547-8734-C0E8F9327BB6}" dt="2023-11-15T16:30:18.220" v="42" actId="2696"/>
        <pc:sldMkLst>
          <pc:docMk/>
          <pc:sldMk cId="3612247813" sldId="300"/>
        </pc:sldMkLst>
      </pc:sldChg>
      <pc:sldChg chg="modNotesTx">
        <pc:chgData name="Joanna Scouler" userId="da2978bb-3a89-42a2-b6f4-686f2140a0cc" providerId="ADAL" clId="{BE92BAD9-9F1D-9547-8734-C0E8F9327BB6}" dt="2023-11-15T16:30:08.125" v="38" actId="20577"/>
        <pc:sldMkLst>
          <pc:docMk/>
          <pc:sldMk cId="2552635373" sldId="301"/>
        </pc:sldMkLst>
      </pc:sldChg>
      <pc:sldChg chg="addSp modSp">
        <pc:chgData name="Joanna Scouler" userId="da2978bb-3a89-42a2-b6f4-686f2140a0cc" providerId="ADAL" clId="{BE92BAD9-9F1D-9547-8734-C0E8F9327BB6}" dt="2023-11-15T16:30:47.843" v="48"/>
        <pc:sldMkLst>
          <pc:docMk/>
          <pc:sldMk cId="810804710" sldId="355"/>
        </pc:sldMkLst>
        <pc:cxnChg chg="add mod">
          <ac:chgData name="Joanna Scouler" userId="da2978bb-3a89-42a2-b6f4-686f2140a0cc" providerId="ADAL" clId="{BE92BAD9-9F1D-9547-8734-C0E8F9327BB6}" dt="2023-11-15T16:30:47.843" v="48"/>
          <ac:cxnSpMkLst>
            <pc:docMk/>
            <pc:sldMk cId="810804710" sldId="355"/>
            <ac:cxnSpMk id="3" creationId="{280771A3-0399-3A51-2BCE-6992F25E128C}"/>
          </ac:cxnSpMkLst>
        </pc:cxnChg>
      </pc:sldChg>
      <pc:sldChg chg="modSp add mod">
        <pc:chgData name="Joanna Scouler" userId="da2978bb-3a89-42a2-b6f4-686f2140a0cc" providerId="ADAL" clId="{BE92BAD9-9F1D-9547-8734-C0E8F9327BB6}" dt="2023-11-15T16:30:16.944" v="41" actId="20577"/>
        <pc:sldMkLst>
          <pc:docMk/>
          <pc:sldMk cId="2456035950" sldId="491"/>
        </pc:sldMkLst>
        <pc:graphicFrameChg chg="modGraphic">
          <ac:chgData name="Joanna Scouler" userId="da2978bb-3a89-42a2-b6f4-686f2140a0cc" providerId="ADAL" clId="{BE92BAD9-9F1D-9547-8734-C0E8F9327BB6}" dt="2023-11-15T16:30:16.944" v="41" actId="20577"/>
          <ac:graphicFrameMkLst>
            <pc:docMk/>
            <pc:sldMk cId="2456035950" sldId="491"/>
            <ac:graphicFrameMk id="3" creationId="{2D1EACB4-F44A-B74F-9ED5-BE0F8D4E6DF6}"/>
          </ac:graphicFrameMkLst>
        </pc:graphicFrameChg>
      </pc:sldChg>
      <pc:sldChg chg="addSp modSp">
        <pc:chgData name="Joanna Scouler" userId="da2978bb-3a89-42a2-b6f4-686f2140a0cc" providerId="ADAL" clId="{BE92BAD9-9F1D-9547-8734-C0E8F9327BB6}" dt="2023-11-15T16:30:29.205" v="46"/>
        <pc:sldMkLst>
          <pc:docMk/>
          <pc:sldMk cId="563668960" sldId="527"/>
        </pc:sldMkLst>
        <pc:cxnChg chg="add mod">
          <ac:chgData name="Joanna Scouler" userId="da2978bb-3a89-42a2-b6f4-686f2140a0cc" providerId="ADAL" clId="{BE92BAD9-9F1D-9547-8734-C0E8F9327BB6}" dt="2023-11-15T16:30:29.205" v="46"/>
          <ac:cxnSpMkLst>
            <pc:docMk/>
            <pc:sldMk cId="563668960" sldId="527"/>
            <ac:cxnSpMk id="4" creationId="{0E5F1714-3059-B1F2-D36F-C3FD1A7B4424}"/>
          </ac:cxnSpMkLst>
        </pc:cxnChg>
      </pc:sldChg>
      <pc:sldChg chg="addSp modSp">
        <pc:chgData name="Joanna Scouler" userId="da2978bb-3a89-42a2-b6f4-686f2140a0cc" providerId="ADAL" clId="{BE92BAD9-9F1D-9547-8734-C0E8F9327BB6}" dt="2023-11-15T16:30:28.026" v="45"/>
        <pc:sldMkLst>
          <pc:docMk/>
          <pc:sldMk cId="3250263935" sldId="528"/>
        </pc:sldMkLst>
        <pc:cxnChg chg="add mod">
          <ac:chgData name="Joanna Scouler" userId="da2978bb-3a89-42a2-b6f4-686f2140a0cc" providerId="ADAL" clId="{BE92BAD9-9F1D-9547-8734-C0E8F9327BB6}" dt="2023-11-15T16:30:28.026" v="45"/>
          <ac:cxnSpMkLst>
            <pc:docMk/>
            <pc:sldMk cId="3250263935" sldId="528"/>
            <ac:cxnSpMk id="6" creationId="{2ED09BA6-70EE-8BF6-F4C0-C201E154F44C}"/>
          </ac:cxnSpMkLst>
        </pc:cxnChg>
      </pc:sldChg>
      <pc:sldChg chg="addSp modSp">
        <pc:chgData name="Joanna Scouler" userId="da2978bb-3a89-42a2-b6f4-686f2140a0cc" providerId="ADAL" clId="{BE92BAD9-9F1D-9547-8734-C0E8F9327BB6}" dt="2023-11-15T16:30:23.460" v="44"/>
        <pc:sldMkLst>
          <pc:docMk/>
          <pc:sldMk cId="2335010945" sldId="529"/>
        </pc:sldMkLst>
        <pc:cxnChg chg="add mod">
          <ac:chgData name="Joanna Scouler" userId="da2978bb-3a89-42a2-b6f4-686f2140a0cc" providerId="ADAL" clId="{BE92BAD9-9F1D-9547-8734-C0E8F9327BB6}" dt="2023-11-15T16:30:23.460" v="44"/>
          <ac:cxnSpMkLst>
            <pc:docMk/>
            <pc:sldMk cId="2335010945" sldId="529"/>
            <ac:cxnSpMk id="5" creationId="{8E0EC836-76D1-CEED-E3CC-0F934F4D04F4}"/>
          </ac:cxnSpMkLst>
        </pc:cxnChg>
      </pc:sldChg>
      <pc:sldChg chg="addSp modSp">
        <pc:chgData name="Joanna Scouler" userId="da2978bb-3a89-42a2-b6f4-686f2140a0cc" providerId="ADAL" clId="{BE92BAD9-9F1D-9547-8734-C0E8F9327BB6}" dt="2023-11-15T16:30:22.293" v="43"/>
        <pc:sldMkLst>
          <pc:docMk/>
          <pc:sldMk cId="698772709" sldId="530"/>
        </pc:sldMkLst>
        <pc:cxnChg chg="add mod">
          <ac:chgData name="Joanna Scouler" userId="da2978bb-3a89-42a2-b6f4-686f2140a0cc" providerId="ADAL" clId="{BE92BAD9-9F1D-9547-8734-C0E8F9327BB6}" dt="2023-11-15T16:30:22.293" v="43"/>
          <ac:cxnSpMkLst>
            <pc:docMk/>
            <pc:sldMk cId="698772709" sldId="530"/>
            <ac:cxnSpMk id="9" creationId="{4A95DA60-B3DF-D469-62DF-8E8393A63E37}"/>
          </ac:cxnSpMkLst>
        </pc:cxnChg>
      </pc:sldChg>
      <pc:sldChg chg="addSp modSp">
        <pc:chgData name="Joanna Scouler" userId="da2978bb-3a89-42a2-b6f4-686f2140a0cc" providerId="ADAL" clId="{BE92BAD9-9F1D-9547-8734-C0E8F9327BB6}" dt="2023-11-15T16:30:42.588" v="47"/>
        <pc:sldMkLst>
          <pc:docMk/>
          <pc:sldMk cId="3412202319" sldId="531"/>
        </pc:sldMkLst>
        <pc:cxnChg chg="add mod">
          <ac:chgData name="Joanna Scouler" userId="da2978bb-3a89-42a2-b6f4-686f2140a0cc" providerId="ADAL" clId="{BE92BAD9-9F1D-9547-8734-C0E8F9327BB6}" dt="2023-11-15T16:30:42.588" v="47"/>
          <ac:cxnSpMkLst>
            <pc:docMk/>
            <pc:sldMk cId="3412202319" sldId="531"/>
            <ac:cxnSpMk id="5" creationId="{DCE11771-2D58-AB14-0296-3A4BA37773E0}"/>
          </ac:cxnSpMkLst>
        </pc:cxnChg>
      </pc:sldChg>
      <pc:sldMasterChg chg="modSldLayout">
        <pc:chgData name="Joanna Scouler" userId="da2978bb-3a89-42a2-b6f4-686f2140a0cc" providerId="ADAL" clId="{BE92BAD9-9F1D-9547-8734-C0E8F9327BB6}" dt="2023-11-15T16:30:57.006" v="50" actId="171"/>
        <pc:sldMasterMkLst>
          <pc:docMk/>
          <pc:sldMasterMk cId="2112161079" sldId="2147483660"/>
        </pc:sldMasterMkLst>
        <pc:sldLayoutChg chg="addSp modSp">
          <pc:chgData name="Joanna Scouler" userId="da2978bb-3a89-42a2-b6f4-686f2140a0cc" providerId="ADAL" clId="{BE92BAD9-9F1D-9547-8734-C0E8F9327BB6}" dt="2023-11-15T16:30:57.006" v="50" actId="171"/>
          <pc:sldLayoutMkLst>
            <pc:docMk/>
            <pc:sldMasterMk cId="2112161079" sldId="2147483660"/>
            <pc:sldLayoutMk cId="2822478584" sldId="2147483674"/>
          </pc:sldLayoutMkLst>
          <pc:cxnChg chg="add mod">
            <ac:chgData name="Joanna Scouler" userId="da2978bb-3a89-42a2-b6f4-686f2140a0cc" providerId="ADAL" clId="{BE92BAD9-9F1D-9547-8734-C0E8F9327BB6}" dt="2023-11-15T16:30:57.006" v="50" actId="171"/>
            <ac:cxnSpMkLst>
              <pc:docMk/>
              <pc:sldMasterMk cId="2112161079" sldId="2147483660"/>
              <pc:sldLayoutMk cId="2822478584" sldId="2147483674"/>
              <ac:cxnSpMk id="3" creationId="{07A248C9-7BAE-795E-9F55-596C0AB67DF8}"/>
            </ac:cxnSpMkLst>
          </pc:cxnChg>
        </pc:sldLayoutChg>
      </pc:sldMasterChg>
    </pc:docChg>
  </pc:docChgLst>
  <pc:docChgLst>
    <pc:chgData name="Joanna Scouler" userId="da2978bb-3a89-42a2-b6f4-686f2140a0cc" providerId="ADAL" clId="{2F307B6A-3FD9-924D-96DA-4AC1373DA80A}"/>
    <pc:docChg chg="modSld">
      <pc:chgData name="Joanna Scouler" userId="da2978bb-3a89-42a2-b6f4-686f2140a0cc" providerId="ADAL" clId="{2F307B6A-3FD9-924D-96DA-4AC1373DA80A}" dt="2022-12-06T15:01:02.528" v="7" actId="13926"/>
      <pc:docMkLst>
        <pc:docMk/>
      </pc:docMkLst>
      <pc:sldChg chg="addSp modSp mod modNotesTx">
        <pc:chgData name="Joanna Scouler" userId="da2978bb-3a89-42a2-b6f4-686f2140a0cc" providerId="ADAL" clId="{2F307B6A-3FD9-924D-96DA-4AC1373DA80A}" dt="2022-12-06T15:01:02.528" v="7" actId="13926"/>
        <pc:sldMkLst>
          <pc:docMk/>
          <pc:sldMk cId="810804710" sldId="355"/>
        </pc:sldMkLst>
        <pc:spChg chg="mod">
          <ac:chgData name="Joanna Scouler" userId="da2978bb-3a89-42a2-b6f4-686f2140a0cc" providerId="ADAL" clId="{2F307B6A-3FD9-924D-96DA-4AC1373DA80A}" dt="2022-12-06T15:01:02.528" v="7" actId="13926"/>
          <ac:spMkLst>
            <pc:docMk/>
            <pc:sldMk cId="810804710" sldId="355"/>
            <ac:spMk id="106" creationId="{00000000-0000-0000-0000-000000000000}"/>
          </ac:spMkLst>
        </pc:spChg>
        <pc:picChg chg="add mod">
          <ac:chgData name="Joanna Scouler" userId="da2978bb-3a89-42a2-b6f4-686f2140a0cc" providerId="ADAL" clId="{2F307B6A-3FD9-924D-96DA-4AC1373DA80A}" dt="2022-12-06T15:00:53.864" v="5" actId="14100"/>
          <ac:picMkLst>
            <pc:docMk/>
            <pc:sldMk cId="810804710" sldId="355"/>
            <ac:picMk id="4" creationId="{CB533740-A99E-3EBF-5247-74FFCA95BBB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8116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r>
              <a:rPr lang="en-GB" dirty="0"/>
              <a:t>We can also use molar volume when given balanced chemical reactions, just like when we calculate reacting masses or limiting reactants. </a:t>
            </a:r>
          </a:p>
          <a:p>
            <a:r>
              <a:rPr lang="en-GB" dirty="0"/>
              <a:t>For example, sodium azide (NaN3) decomposes when it is heated to form sodium and nitrogen. </a:t>
            </a:r>
          </a:p>
          <a:p>
            <a:r>
              <a:rPr lang="en-GB" i="1" dirty="0"/>
              <a:t>Which of these substances will we be able to apply molar volume to?</a:t>
            </a:r>
          </a:p>
          <a:p>
            <a:r>
              <a:rPr lang="en-GB" b="1" i="1" dirty="0"/>
              <a:t>Nitrogen. It is the only gas. </a:t>
            </a:r>
          </a:p>
          <a:p>
            <a:r>
              <a:rPr lang="en-GB" b="0" i="0" dirty="0"/>
              <a:t>We can use a very similar method to calculating reacting masses. </a:t>
            </a:r>
          </a:p>
          <a:p>
            <a:r>
              <a:rPr lang="en-GB" b="0" i="0" dirty="0"/>
              <a:t>If 4 moles of sodium azide breaks down, what volume of nitrogen will be formed?</a:t>
            </a:r>
          </a:p>
          <a:p>
            <a:r>
              <a:rPr lang="en-GB" b="0" i="0" dirty="0"/>
              <a:t>The first thing we need to do is look at the molar ratio between sodium azide and nitrogen.</a:t>
            </a:r>
          </a:p>
          <a:p>
            <a:r>
              <a:rPr lang="en-GB" b="0" i="0" dirty="0"/>
              <a:t>Sodium azide 2: 3 nitrogen</a:t>
            </a:r>
          </a:p>
          <a:p>
            <a:r>
              <a:rPr lang="en-GB" b="0" i="1" dirty="0"/>
              <a:t>So if we know that 4 moles of sodium azide reacted, how many moles of nitrogen will be formed?</a:t>
            </a:r>
          </a:p>
          <a:p>
            <a:r>
              <a:rPr lang="en-GB" b="1" i="0" dirty="0"/>
              <a:t>You may want to remind students at this point of the mole ratio calculation: x (x3/2 in this case).</a:t>
            </a:r>
          </a:p>
          <a:p>
            <a:r>
              <a:rPr lang="en-GB" b="1" i="1" dirty="0"/>
              <a:t>6 moles of nitrogen will be formed. </a:t>
            </a:r>
          </a:p>
          <a:p>
            <a:r>
              <a:rPr lang="en-GB" b="0" i="0" dirty="0"/>
              <a:t>Then we can use the equation to calculate the volume of nitrogen that would be formed. </a:t>
            </a:r>
          </a:p>
          <a:p>
            <a:r>
              <a:rPr lang="en-GB" b="0" i="1" dirty="0"/>
              <a:t>What have we assumed in this case?</a:t>
            </a:r>
          </a:p>
          <a:p>
            <a:r>
              <a:rPr lang="en-GB" b="1" i="1" dirty="0"/>
              <a:t>That this is taking place at room temperature and pressure! Normally it will say so in the question.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7597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is a common misconception where students confuse mass and number of moles. From L4, they should be aware of the relationship between mass and number of moles, but it can be useful to review if lots of students get this wrong.</a:t>
            </a:r>
          </a:p>
          <a:p>
            <a:r>
              <a:rPr lang="en-GB" b="0" dirty="0"/>
              <a:t>This is incorrect. </a:t>
            </a:r>
          </a:p>
          <a:p>
            <a:r>
              <a:rPr lang="en-GB" b="0" dirty="0"/>
              <a:t>If this was 50 moles of oxygen compared to 50 moles of carbon dioxide, they would occupy the same volume. These different gases have different relative formula masses, so a different number of moles would be present in each, therefore they would occupy different volumes. </a:t>
            </a:r>
          </a:p>
          <a:p>
            <a:r>
              <a:rPr lang="en-GB" b="0" dirty="0"/>
              <a:t>You may wish to show students the working for this, to prove why it is not correct. </a:t>
            </a:r>
          </a:p>
          <a:p>
            <a:r>
              <a:rPr lang="en-GB" b="0" dirty="0"/>
              <a:t>number of moles O</a:t>
            </a:r>
            <a:r>
              <a:rPr lang="en-GB" b="0" baseline="-25000" dirty="0"/>
              <a:t>2</a:t>
            </a:r>
            <a:r>
              <a:rPr lang="en-GB" b="0" dirty="0"/>
              <a:t>= 50/32 = 1.56 mol</a:t>
            </a:r>
          </a:p>
          <a:p>
            <a:r>
              <a:rPr lang="en-GB" b="0" dirty="0"/>
              <a:t>volume of O</a:t>
            </a:r>
            <a:r>
              <a:rPr lang="en-GB" b="0" baseline="-25000" dirty="0"/>
              <a:t>2</a:t>
            </a:r>
            <a:r>
              <a:rPr lang="en-GB" b="0" dirty="0"/>
              <a:t> = 1.56 x 24 = 37.5 dm</a:t>
            </a:r>
            <a:r>
              <a:rPr lang="en-GB" b="0" baseline="30000" dirty="0"/>
              <a:t>3</a:t>
            </a:r>
          </a:p>
          <a:p>
            <a:r>
              <a:rPr lang="en-GB" b="0" dirty="0"/>
              <a:t>number of moles CO</a:t>
            </a:r>
            <a:r>
              <a:rPr lang="en-GB" b="0" baseline="-25000" dirty="0"/>
              <a:t>2</a:t>
            </a:r>
            <a:r>
              <a:rPr lang="en-GB" b="0" dirty="0"/>
              <a:t>= 50/44 = 1.136 mol</a:t>
            </a:r>
          </a:p>
          <a:p>
            <a:r>
              <a:rPr lang="en-GB" b="0" dirty="0"/>
              <a:t>volume of CO</a:t>
            </a:r>
            <a:r>
              <a:rPr lang="en-GB" b="0" baseline="-25000" dirty="0"/>
              <a:t>2 </a:t>
            </a:r>
            <a:r>
              <a:rPr lang="en-GB" b="0" dirty="0"/>
              <a:t>= 1.136 x 24 = 27.27 dm</a:t>
            </a:r>
            <a:r>
              <a:rPr lang="en-GB" b="0" baseline="-25000" dirty="0"/>
              <a:t>3</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8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is provided as a talk task before the I/We/You cycle as a practice for students to identify what information is given and what they might need to work out. </a:t>
            </a:r>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6272859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may wish to provide students with white boards to enable them to carry out calculations.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1T; 2F; 3F; 4T; 5F;</a:t>
            </a:r>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26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1835813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Calculate the mass in grams of 1 mole of ammonia (NH</a:t>
            </a:r>
            <a:r>
              <a:rPr lang="en-GB" sz="1200" b="0" i="0" u="none" strike="noStrike" cap="none" baseline="-25000" dirty="0">
                <a:solidFill>
                  <a:srgbClr val="1F3864"/>
                </a:solidFill>
                <a:latin typeface="Century Gothic"/>
                <a:ea typeface="Century Gothic"/>
                <a:cs typeface="Century Gothic"/>
                <a:sym typeface="Century Gothic"/>
              </a:rPr>
              <a:t>3</a:t>
            </a:r>
            <a:r>
              <a:rPr lang="en-GB" sz="1200" b="0" i="0" u="none" strike="noStrike" cap="none" dirty="0">
                <a:solidFill>
                  <a:srgbClr val="1F3864"/>
                </a:solidFill>
                <a:latin typeface="Century Gothic"/>
                <a:ea typeface="Century Gothic"/>
                <a:cs typeface="Century Gothic"/>
                <a:sym typeface="Century Gothic"/>
              </a:rPr>
              <a:t>).</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Calculate the number of atoms in 1 mole of ammonia.</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17 g</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1 mole = 6.02 x10</a:t>
            </a:r>
            <a:r>
              <a:rPr lang="en-GB" sz="1200" b="0" i="0" u="none" strike="noStrike" cap="none" baseline="30000" dirty="0">
                <a:solidFill>
                  <a:srgbClr val="1F3864"/>
                </a:solidFill>
                <a:latin typeface="Century Gothic"/>
                <a:sym typeface="Century Gothic"/>
              </a:rPr>
              <a:t>23</a:t>
            </a:r>
            <a:r>
              <a:rPr lang="en-GB" sz="1200" b="0" i="0" u="none" strike="noStrike" cap="none" dirty="0">
                <a:solidFill>
                  <a:srgbClr val="1F3864"/>
                </a:solidFill>
                <a:latin typeface="Century Gothic"/>
                <a:sym typeface="Century Gothic"/>
              </a:rPr>
              <a:t> molecules, 4 atoms per molecule = 2.408 x10</a:t>
            </a:r>
            <a:r>
              <a:rPr lang="en-GB" sz="1200" b="0" i="0" u="none" strike="noStrike" cap="none" baseline="30000" dirty="0">
                <a:solidFill>
                  <a:srgbClr val="1F3864"/>
                </a:solidFill>
                <a:latin typeface="Century Gothic"/>
                <a:sym typeface="Century Gothic"/>
              </a:rPr>
              <a:t>24</a:t>
            </a:r>
            <a:endParaRPr lang="en-GB" baseline="30000"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6497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they have confused molar volume with the decimal places after Avogadro’s constant, which is a common mistake. If students answer C, they have confused volume with the amount of substance. </a:t>
            </a:r>
            <a:r>
              <a:rPr lang="en-GB" i="1" baseline="0" dirty="0"/>
              <a:t>To fix it, get students to explain the difference between volume and amount, and explain what is meant by the molar volume.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they have divided volume by Mr, confusing the equations for volume and mass. If students answer C, they have divided molar volume by the given volume. </a:t>
            </a:r>
            <a:r>
              <a:rPr lang="en-GB" i="1" baseline="0" dirty="0"/>
              <a:t>To fix it, remind students of the correct equation that links volume, number of moles and molar volume. Model the method to work this calculation out, and then give the student some similar calculations to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B or C, they have the misconception that because two gases may have the same mass, they will have the same volume. </a:t>
            </a:r>
            <a:r>
              <a:rPr lang="en-GB" i="1" baseline="0" dirty="0"/>
              <a:t>To fix it, review the relationship between mass and number of moles, showing students that 1 mole of two different gases may not have the same mass, but will still occupy the same volume. </a:t>
            </a:r>
            <a:endParaRPr lang="en-GB" i="0" baseline="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12+(4x1) = 16</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n = m/Mr, so m = </a:t>
            </a:r>
            <a:r>
              <a:rPr lang="en-GB" sz="1200" b="0" i="0" u="none" strike="noStrike" cap="none" baseline="0" dirty="0" err="1">
                <a:solidFill>
                  <a:srgbClr val="1F3864"/>
                </a:solidFill>
                <a:latin typeface="Century Gothic"/>
                <a:sym typeface="Century Gothic"/>
              </a:rPr>
              <a:t>nxMr</a:t>
            </a:r>
            <a:r>
              <a:rPr lang="en-GB" sz="1200" b="0" i="0" u="none" strike="noStrike" cap="none" baseline="0" dirty="0">
                <a:solidFill>
                  <a:srgbClr val="1F3864"/>
                </a:solidFill>
                <a:latin typeface="Century Gothic"/>
                <a:sym typeface="Century Gothic"/>
              </a:rPr>
              <a:t>, 1 x 16 = 16 g</a:t>
            </a:r>
            <a:endParaRPr lang="en-GB" sz="1200" b="0" i="0" u="none" strike="noStrike" cap="none" baseline="30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n = m/Mr, so n = 48/16 = 3 mol</a:t>
            </a:r>
            <a:endParaRPr lang="en-GB" sz="1200" b="0" i="0" u="none" strike="noStrike" cap="none" baseline="30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final lesson of the unit, which is chemistry only, students will look at the volumes of gases, applying calculations to balanced equations.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What two factors (from P4.2) affect the pressure of a gas?</a:t>
            </a:r>
          </a:p>
          <a:p>
            <a:pPr marL="0"/>
            <a:r>
              <a:rPr lang="en-GB" b="0" i="0" dirty="0">
                <a:solidFill>
                  <a:srgbClr val="333333"/>
                </a:solidFill>
                <a:effectLst/>
                <a:latin typeface="open-sans"/>
              </a:rPr>
              <a:t>What is the relationship between temperature and gas pressure?</a:t>
            </a:r>
          </a:p>
          <a:p>
            <a:pPr marL="0"/>
            <a:r>
              <a:rPr lang="en-GB" b="0" i="0" dirty="0">
                <a:solidFill>
                  <a:srgbClr val="333333"/>
                </a:solidFill>
                <a:effectLst/>
                <a:latin typeface="open-sans"/>
              </a:rPr>
              <a:t>What is the relationship between gas pressure and volume?</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C4.3.15 Lesson Objectives:</a:t>
            </a:r>
          </a:p>
          <a:p>
            <a:r>
              <a:rPr lang="en-US" sz="1800" dirty="0">
                <a:latin typeface="Century Gothic" panose="020B0502020202020204" pitchFamily="34" charset="0"/>
              </a:rPr>
              <a:t>Critical: State the volume of 1 mole of gas at room temperature and pressure.</a:t>
            </a:r>
          </a:p>
          <a:p>
            <a:r>
              <a:rPr lang="en-US" sz="1800" dirty="0">
                <a:latin typeface="Century Gothic" panose="020B0502020202020204" pitchFamily="34" charset="0"/>
              </a:rPr>
              <a:t>Core: Calculate the volume of different numbers of moles of a gas.</a:t>
            </a:r>
          </a:p>
          <a:p>
            <a:r>
              <a:rPr lang="en-US" sz="1800" dirty="0">
                <a:latin typeface="Century Gothic" panose="020B0502020202020204" pitchFamily="34" charset="0"/>
              </a:rPr>
              <a:t>Stretch: Use chemical equations to calculate volume and number of moles of gas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they have confused strength and concentration. </a:t>
            </a:r>
            <a:r>
              <a:rPr lang="en-GB" i="1" baseline="0" dirty="0"/>
              <a:t>To fix it, get students to define each. </a:t>
            </a:r>
            <a:r>
              <a:rPr lang="en-GB" i="0" baseline="0" dirty="0"/>
              <a:t>If students answer B, they have recognised that there is a relationship between strength and H+ ions, but this is not specific enough as it could also refer to concentration. </a:t>
            </a:r>
            <a:r>
              <a:rPr lang="en-GB" i="1" baseline="0" dirty="0"/>
              <a:t>To fix it, get students to define strong and weak acids and explain the two factors that affect the pH of an acid.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or B, they have not recognised the strong and weak acids. </a:t>
            </a:r>
            <a:r>
              <a:rPr lang="en-GB" i="1" baseline="0" dirty="0"/>
              <a:t>To fix it, review the definitions and examples of 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A, they have confused the lowest pH with the highest pH, assuming that lowest is ‘the least/lowest acidity’ rather than lowest </a:t>
            </a:r>
            <a:r>
              <a:rPr lang="en-GB" i="0" baseline="0" dirty="0" err="1"/>
              <a:t>pH.</a:t>
            </a:r>
            <a:r>
              <a:rPr lang="en-GB" i="0" baseline="0" dirty="0"/>
              <a:t> If students answer B, they have not recognised the relationship between concentration and </a:t>
            </a:r>
            <a:r>
              <a:rPr lang="en-GB" i="0" baseline="0" dirty="0" err="1"/>
              <a:t>pH.</a:t>
            </a:r>
            <a:r>
              <a:rPr lang="en-GB" i="0" baseline="0" dirty="0"/>
              <a:t> </a:t>
            </a:r>
            <a:r>
              <a:rPr lang="en-GB" i="1" baseline="0" dirty="0"/>
              <a:t>To fix it, get students to explain the two factors that affect the pH of an acid. </a:t>
            </a:r>
            <a:endParaRPr lang="en-GB" i="0" baseline="0"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We know that one mole of any substance contains the same number of particles. If these substances are gases, and are at the same temperature and pressure, this same number of particles will occupy the same volume of space. This is Avogadro’s Law: when the temperature and pressure remain constant, the same volume of different gases contains an equal number of molecules.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So one mole of hydrogen occupies the same volume as one mole of oxygen, or one mole of carbon dioxide.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This volume that is occupied by one mole of any substance is described as the molar volume. At room temperature (20 ºC) and pressure (1 atmosphere of pressure), this molar volume is 24 dm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 This is equal to 24 000 cm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 Just like when we’re calculating volume of liquids, we use the same units of volume (dm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 and sometimes might need to convert from cm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 to dm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How big is 24 dm3? A cube with sides of just over 29 cm long has a volume of just over 24 dm3 (24,389 cm3), so it is actually not that big!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It is essential that temperature and pressure remain constant, otherwise the volumes of different gases will not be equal. Remember from P4.2 that gas pressure is related to the volume and temperature of a gas. </a:t>
            </a:r>
          </a:p>
          <a:p>
            <a:r>
              <a:rPr lang="en-GB" dirty="0">
                <a:solidFill>
                  <a:srgbClr val="231F20"/>
                </a:solidFill>
                <a:effectLst/>
              </a:rPr>
              <a:t>We can use Avogadro's law to calculate the volumes of gases involved in reactions, as the chemical equations show the respective mole ratios of the reactants and products. </a:t>
            </a:r>
          </a:p>
          <a:p>
            <a:r>
              <a:rPr lang="en-GB" dirty="0">
                <a:solidFill>
                  <a:srgbClr val="231F20"/>
                </a:solidFill>
                <a:effectLst/>
              </a:rPr>
              <a:t>For example, hydrogen and chlorine gas can react to form hydrogen chloride gas. </a:t>
            </a:r>
          </a:p>
          <a:p>
            <a:r>
              <a:rPr lang="en-GB" dirty="0">
                <a:solidFill>
                  <a:srgbClr val="231F20"/>
                </a:solidFill>
                <a:effectLst/>
              </a:rPr>
              <a:t>We can see from the equation that the mole ratio of hydrogen to chlorine is 1:1, so in terms of moles, 1 mole of hydrogen would react with 1 mole of chlorine. As we know that one mole of a gas occupies the same volume, we can also say that a volume of hydrogen will react with the same volume of chlorine, as they would contain the same number of moles. So 1 dm</a:t>
            </a:r>
            <a:r>
              <a:rPr lang="en-GB" baseline="30000" dirty="0">
                <a:solidFill>
                  <a:srgbClr val="231F20"/>
                </a:solidFill>
                <a:effectLst/>
              </a:rPr>
              <a:t>3</a:t>
            </a:r>
            <a:r>
              <a:rPr lang="en-GB" dirty="0">
                <a:solidFill>
                  <a:srgbClr val="231F20"/>
                </a:solidFill>
                <a:effectLst/>
              </a:rPr>
              <a:t> of hydrogen would react with 1 dm</a:t>
            </a:r>
            <a:r>
              <a:rPr lang="en-GB" baseline="30000" dirty="0">
                <a:solidFill>
                  <a:srgbClr val="231F20"/>
                </a:solidFill>
                <a:effectLst/>
              </a:rPr>
              <a:t>3</a:t>
            </a:r>
            <a:r>
              <a:rPr lang="en-GB" dirty="0">
                <a:solidFill>
                  <a:srgbClr val="231F20"/>
                </a:solidFill>
                <a:effectLst/>
              </a:rPr>
              <a:t> of chlorine, or 50 dm</a:t>
            </a:r>
            <a:r>
              <a:rPr lang="en-GB" baseline="30000" dirty="0">
                <a:solidFill>
                  <a:srgbClr val="231F20"/>
                </a:solidFill>
                <a:effectLst/>
              </a:rPr>
              <a:t>3</a:t>
            </a:r>
            <a:r>
              <a:rPr lang="en-GB" dirty="0">
                <a:solidFill>
                  <a:srgbClr val="231F20"/>
                </a:solidFill>
                <a:effectLst/>
              </a:rPr>
              <a:t> of hydrogen would react with 50 dm</a:t>
            </a:r>
            <a:r>
              <a:rPr lang="en-GB" baseline="30000" dirty="0">
                <a:solidFill>
                  <a:srgbClr val="231F20"/>
                </a:solidFill>
                <a:effectLst/>
              </a:rPr>
              <a:t>3</a:t>
            </a:r>
            <a:r>
              <a:rPr lang="en-GB" dirty="0">
                <a:solidFill>
                  <a:srgbClr val="231F20"/>
                </a:solidFill>
                <a:effectLst/>
              </a:rPr>
              <a:t> of chlorine. There is a 1:1 mole ratio. </a:t>
            </a:r>
          </a:p>
          <a:p>
            <a:r>
              <a:rPr lang="en-GB" dirty="0">
                <a:solidFill>
                  <a:srgbClr val="231F20"/>
                </a:solidFill>
                <a:effectLst/>
              </a:rPr>
              <a:t>There is not a 1:1 ratio between hydrogen and hydrogen chlorine. 1 mole of hydrogen reacts to form 2 moles of hydrogen chloride. In terms of volume, this means that 1 dm</a:t>
            </a:r>
            <a:r>
              <a:rPr lang="en-GB" baseline="30000" dirty="0">
                <a:solidFill>
                  <a:srgbClr val="231F20"/>
                </a:solidFill>
                <a:effectLst/>
              </a:rPr>
              <a:t>3</a:t>
            </a:r>
            <a:r>
              <a:rPr lang="en-GB" dirty="0">
                <a:solidFill>
                  <a:srgbClr val="231F20"/>
                </a:solidFill>
                <a:effectLst/>
              </a:rPr>
              <a:t> of hydrogen would produce 2 dm</a:t>
            </a:r>
            <a:r>
              <a:rPr lang="en-GB" baseline="30000" dirty="0">
                <a:solidFill>
                  <a:srgbClr val="231F20"/>
                </a:solidFill>
                <a:effectLst/>
              </a:rPr>
              <a:t>3</a:t>
            </a:r>
            <a:r>
              <a:rPr lang="en-GB" dirty="0">
                <a:solidFill>
                  <a:srgbClr val="231F20"/>
                </a:solidFill>
                <a:effectLst/>
              </a:rPr>
              <a:t> of hydrogen chloride, or 50 dm</a:t>
            </a:r>
            <a:r>
              <a:rPr lang="en-GB" baseline="30000" dirty="0">
                <a:solidFill>
                  <a:srgbClr val="231F20"/>
                </a:solidFill>
                <a:effectLst/>
              </a:rPr>
              <a:t>3</a:t>
            </a:r>
            <a:r>
              <a:rPr lang="en-GB" dirty="0">
                <a:solidFill>
                  <a:srgbClr val="231F20"/>
                </a:solidFill>
                <a:effectLst/>
              </a:rPr>
              <a:t> of hydrogen would produce 100 dm</a:t>
            </a:r>
            <a:r>
              <a:rPr lang="en-GB" baseline="30000" dirty="0">
                <a:solidFill>
                  <a:srgbClr val="231F20"/>
                </a:solidFill>
                <a:effectLst/>
              </a:rPr>
              <a:t>3</a:t>
            </a:r>
            <a:r>
              <a:rPr lang="en-GB" dirty="0">
                <a:solidFill>
                  <a:srgbClr val="231F20"/>
                </a:solidFill>
                <a:effectLst/>
              </a:rPr>
              <a:t> of hydrogen chloride. </a:t>
            </a:r>
            <a:endParaRPr lang="en-GB" dirty="0"/>
          </a:p>
          <a:p>
            <a:r>
              <a:rPr lang="en-GB" i="1" dirty="0"/>
              <a:t>What volume of hydrogen chloride would be formed if 75 cm</a:t>
            </a:r>
            <a:r>
              <a:rPr lang="en-GB" i="1" baseline="30000" dirty="0"/>
              <a:t>3</a:t>
            </a:r>
            <a:r>
              <a:rPr lang="en-GB" i="1" dirty="0"/>
              <a:t> of chlorine reacted?</a:t>
            </a:r>
          </a:p>
          <a:p>
            <a:r>
              <a:rPr lang="en-GB" b="1" i="1" dirty="0"/>
              <a:t>150 cm</a:t>
            </a:r>
            <a:r>
              <a:rPr lang="en-GB" b="1" i="1" baseline="30000" dirty="0"/>
              <a:t>3</a:t>
            </a:r>
            <a:r>
              <a:rPr lang="en-GB" b="1" i="1" dirty="0"/>
              <a:t>. </a:t>
            </a:r>
          </a:p>
          <a:p>
            <a:r>
              <a:rPr lang="en-GB" b="0" i="0" dirty="0"/>
              <a:t>We can use this method if we have multiple gas reactants or products. However, often we will be given mixed chemical equations, where there may only be one gas.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4340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r>
              <a:rPr lang="en-GB" dirty="0">
                <a:solidFill>
                  <a:srgbClr val="231F20"/>
                </a:solidFill>
                <a:effectLst/>
              </a:rPr>
              <a:t>So at a given temperature and pressure (as long as those are the same) one mole of any gas occupies the same volume. At room temperature and pressure, which we write as rtp and is 20 ºC and 1 atmosphere of pressure, this molar volume is 24 dm</a:t>
            </a:r>
            <a:r>
              <a:rPr lang="en-GB" baseline="30000" dirty="0">
                <a:solidFill>
                  <a:srgbClr val="231F20"/>
                </a:solidFill>
                <a:effectLst/>
              </a:rPr>
              <a:t>3</a:t>
            </a:r>
            <a:r>
              <a:rPr lang="en-GB" dirty="0">
                <a:solidFill>
                  <a:srgbClr val="231F20"/>
                </a:solidFill>
                <a:effectLst/>
              </a:rPr>
              <a:t>. </a:t>
            </a:r>
          </a:p>
          <a:p>
            <a:r>
              <a:rPr lang="en-GB" dirty="0">
                <a:solidFill>
                  <a:srgbClr val="231F20"/>
                </a:solidFill>
                <a:effectLst/>
              </a:rPr>
              <a:t>If we know that conditions are room temperature and pressure, we can use this molar volume to calculate either the volume of gas that will be reacting or produced or the number of moles that will be reacting or produced. </a:t>
            </a:r>
          </a:p>
          <a:p>
            <a:r>
              <a:rPr lang="en-GB" dirty="0">
                <a:solidFill>
                  <a:srgbClr val="231F20"/>
                </a:solidFill>
                <a:effectLst/>
              </a:rPr>
              <a:t>The volume of a known number of moles of gas can be calculated using the equation: Volume = number of moles X molar volume. </a:t>
            </a:r>
          </a:p>
          <a:p>
            <a:r>
              <a:rPr lang="en-GB" dirty="0">
                <a:solidFill>
                  <a:srgbClr val="231F20"/>
                </a:solidFill>
                <a:effectLst/>
              </a:rPr>
              <a:t>This can also be written as number of moles = volume/molar volume.</a:t>
            </a:r>
          </a:p>
          <a:p>
            <a:r>
              <a:rPr lang="en-GB" b="1" dirty="0">
                <a:solidFill>
                  <a:srgbClr val="231F20"/>
                </a:solidFill>
                <a:effectLst/>
              </a:rPr>
              <a:t>Note: it can be easier for students to remember with the subject as number of moles as it is most similar to number of moles = mass/Mr.</a:t>
            </a:r>
          </a:p>
          <a:p>
            <a:r>
              <a:rPr lang="en-GB" dirty="0"/>
              <a:t>Volume is measured in dm</a:t>
            </a:r>
            <a:r>
              <a:rPr lang="en-GB" baseline="30000" dirty="0"/>
              <a:t>3</a:t>
            </a:r>
            <a:r>
              <a:rPr lang="en-GB" dirty="0"/>
              <a:t> in both cases and amount of substance is measured in mol. </a:t>
            </a:r>
          </a:p>
          <a:p>
            <a:r>
              <a:rPr lang="en-GB" dirty="0"/>
              <a:t>Just like when we are calculating number of moles and mass, and we can calculate relative formula mass from the periodic table, this molar volume is also information that we already know, provided the reaction or the gas is at room temperature and pressure.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71069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07A248C9-7BAE-795E-9F55-596C0AB67DF8}"/>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7416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774" r:id="rId6"/>
    <p:sldLayoutId id="2147483667" r:id="rId7"/>
    <p:sldLayoutId id="2147483777" r:id="rId8"/>
    <p:sldLayoutId id="2147483668" r:id="rId9"/>
    <p:sldLayoutId id="2147483669" r:id="rId10"/>
    <p:sldLayoutId id="2147483670" r:id="rId11"/>
    <p:sldLayoutId id="2147483677" r:id="rId12"/>
    <p:sldLayoutId id="2147483698"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06;p2">
            <a:extLst>
              <a:ext uri="{FF2B5EF4-FFF2-40B4-BE49-F238E27FC236}">
                <a16:creationId xmlns:a16="http://schemas.microsoft.com/office/drawing/2014/main" id="{6F20D137-0FC7-B0BA-0F8E-068861C3F68E}"/>
              </a:ext>
            </a:extLst>
          </p:cNvPr>
          <p:cNvSpPr txBox="1"/>
          <p:nvPr/>
        </p:nvSpPr>
        <p:spPr>
          <a:xfrm>
            <a:off x="491071" y="726440"/>
            <a:ext cx="10619985" cy="1569620"/>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4C771E3E-B8A8-3458-33AE-A38746919D9A}"/>
              </a:ext>
            </a:extLst>
          </p:cNvPr>
          <p:cNvSpPr>
            <a:spLocks noGrp="1"/>
          </p:cNvSpPr>
          <p:nvPr>
            <p:ph type="title"/>
          </p:nvPr>
        </p:nvSpPr>
        <p:spPr>
          <a:xfrm>
            <a:off x="540000" y="0"/>
            <a:ext cx="10620000" cy="609600"/>
          </a:xfrm>
        </p:spPr>
        <p:txBody>
          <a:bodyPr/>
          <a:lstStyle/>
          <a:p>
            <a:r>
              <a:rPr lang="en-GB" dirty="0">
                <a:latin typeface="Century Gothic" panose="020B0502020202020204" pitchFamily="34" charset="0"/>
              </a:rPr>
              <a:t>Worked Example</a:t>
            </a:r>
          </a:p>
        </p:txBody>
      </p:sp>
      <p:sp>
        <p:nvSpPr>
          <p:cNvPr id="3" name="TextBox 2">
            <a:extLst>
              <a:ext uri="{FF2B5EF4-FFF2-40B4-BE49-F238E27FC236}">
                <a16:creationId xmlns:a16="http://schemas.microsoft.com/office/drawing/2014/main" id="{AC61C643-EB43-99CC-B272-E13FB057CB1C}"/>
              </a:ext>
            </a:extLst>
          </p:cNvPr>
          <p:cNvSpPr txBox="1"/>
          <p:nvPr/>
        </p:nvSpPr>
        <p:spPr>
          <a:xfrm>
            <a:off x="487680" y="1117600"/>
            <a:ext cx="10393680" cy="1200329"/>
          </a:xfrm>
          <a:prstGeom prst="rect">
            <a:avLst/>
          </a:prstGeom>
          <a:noFill/>
        </p:spPr>
        <p:txBody>
          <a:bodyPr wrap="square" rtlCol="0">
            <a:spAutoFit/>
          </a:bodyPr>
          <a:lstStyle/>
          <a:p>
            <a:r>
              <a:rPr lang="en-GB" sz="2400" b="0" dirty="0">
                <a:latin typeface="Century Gothic" panose="020B0502020202020204" pitchFamily="34" charset="0"/>
              </a:rPr>
              <a:t>A scientist has 0.25 moles of oxygen at room temperature and pressure.</a:t>
            </a:r>
          </a:p>
          <a:p>
            <a:r>
              <a:rPr lang="en-GB" sz="2400" dirty="0">
                <a:latin typeface="Century Gothic" panose="020B0502020202020204" pitchFamily="34" charset="0"/>
              </a:rPr>
              <a:t>What is volume of this oxygen?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194A8E-F02B-941B-490E-CC8A68FA72B3}"/>
                  </a:ext>
                </a:extLst>
              </p:cNvPr>
              <p:cNvSpPr txBox="1"/>
              <p:nvPr/>
            </p:nvSpPr>
            <p:spPr>
              <a:xfrm>
                <a:off x="392145" y="2602368"/>
                <a:ext cx="6499973" cy="7938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𝐯𝐨𝐥𝐮𝐦𝐞</m:t>
                          </m:r>
                        </m:num>
                        <m:den>
                          <m:r>
                            <a:rPr lang="en-GB" sz="2400" b="1" i="0" dirty="0" smtClean="0">
                              <a:solidFill>
                                <a:schemeClr val="accent1"/>
                              </a:solidFill>
                              <a:latin typeface="Cambria Math" panose="02040503050406030204" pitchFamily="18" charset="0"/>
                            </a:rPr>
                            <m:t>𝐦𝐨𝐥𝐚𝐫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B0194A8E-F02B-941B-490E-CC8A68FA72B3}"/>
                  </a:ext>
                </a:extLst>
              </p:cNvPr>
              <p:cNvSpPr txBox="1">
                <a:spLocks noRot="1" noChangeAspect="1" noMove="1" noResize="1" noEditPoints="1" noAdjustHandles="1" noChangeArrowheads="1" noChangeShapeType="1" noTextEdit="1"/>
              </p:cNvSpPr>
              <p:nvPr/>
            </p:nvSpPr>
            <p:spPr>
              <a:xfrm>
                <a:off x="392145" y="2602368"/>
                <a:ext cx="6499973" cy="793872"/>
              </a:xfrm>
              <a:prstGeom prst="rect">
                <a:avLst/>
              </a:prstGeom>
              <a:blipFill>
                <a:blip r:embed="rId3"/>
                <a:stretch>
                  <a:fillRect l="-195" b="-203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58C6AE-ABDF-8158-685E-0625033B4E6E}"/>
                  </a:ext>
                </a:extLst>
              </p:cNvPr>
              <p:cNvSpPr txBox="1"/>
              <p:nvPr/>
            </p:nvSpPr>
            <p:spPr>
              <a:xfrm>
                <a:off x="442946" y="3608208"/>
                <a:ext cx="5262880" cy="7938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𝟐𝟓</m:t>
                      </m:r>
                      <m:r>
                        <a:rPr lang="en-GB" sz="2400" b="1" i="0" dirty="0" smtClean="0">
                          <a:solidFill>
                            <a:schemeClr val="accent1"/>
                          </a:solidFill>
                          <a:latin typeface="Cambria Math" panose="02040503050406030204" pitchFamily="18" charset="0"/>
                        </a:rPr>
                        <m:t>=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𝐯𝐨𝐥𝐮𝐦𝐞</m:t>
                          </m:r>
                          <m:r>
                            <a:rPr lang="en-GB" sz="2400" b="1" i="0" dirty="0" smtClean="0">
                              <a:solidFill>
                                <a:schemeClr val="accent1"/>
                              </a:solidFill>
                              <a:latin typeface="Cambria Math" panose="02040503050406030204" pitchFamily="18" charset="0"/>
                            </a:rPr>
                            <m:t> </m:t>
                          </m:r>
                        </m:num>
                        <m:den>
                          <m:r>
                            <a:rPr lang="en-GB" sz="2400" b="1" i="0" dirty="0" smtClean="0">
                              <a:solidFill>
                                <a:schemeClr val="accent1"/>
                              </a:solidFill>
                              <a:latin typeface="Cambria Math" panose="02040503050406030204" pitchFamily="18" charset="0"/>
                            </a:rPr>
                            <m:t>𝟐𝟒</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9958C6AE-ABDF-8158-685E-0625033B4E6E}"/>
                  </a:ext>
                </a:extLst>
              </p:cNvPr>
              <p:cNvSpPr txBox="1">
                <a:spLocks noRot="1" noChangeAspect="1" noMove="1" noResize="1" noEditPoints="1" noAdjustHandles="1" noChangeArrowheads="1" noChangeShapeType="1" noTextEdit="1"/>
              </p:cNvSpPr>
              <p:nvPr/>
            </p:nvSpPr>
            <p:spPr>
              <a:xfrm>
                <a:off x="442946" y="3608208"/>
                <a:ext cx="5262880" cy="793807"/>
              </a:xfrm>
              <a:prstGeom prst="rect">
                <a:avLst/>
              </a:prstGeom>
              <a:blipFill>
                <a:blip r:embed="rId4"/>
                <a:stretch>
                  <a:fillRect l="-482" t="-3175"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C98D6A-D85F-7FA8-C456-1B73C8BF2A4C}"/>
                  </a:ext>
                </a:extLst>
              </p:cNvPr>
              <p:cNvSpPr txBox="1"/>
              <p:nvPr/>
            </p:nvSpPr>
            <p:spPr>
              <a:xfrm>
                <a:off x="453106" y="4756288"/>
                <a:ext cx="526288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𝐕𝐨𝐥𝐮𝐦𝐞</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𝟔</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𝐝𝐦</m:t>
                      </m:r>
                      <m:r>
                        <a:rPr lang="en-GB" sz="2400" b="1" i="0" baseline="30000" dirty="0" smtClean="0">
                          <a:solidFill>
                            <a:schemeClr val="accent1"/>
                          </a:solidFill>
                          <a:latin typeface="Cambria Math" panose="02040503050406030204" pitchFamily="18" charset="0"/>
                        </a:rPr>
                        <m:t> </m:t>
                      </m:r>
                      <m:r>
                        <a:rPr lang="en-GB" sz="2400" b="1" i="0" baseline="30000" dirty="0" smtClean="0">
                          <a:solidFill>
                            <a:schemeClr val="accent1"/>
                          </a:solidFill>
                          <a:latin typeface="Cambria Math" panose="02040503050406030204" pitchFamily="18" charset="0"/>
                        </a:rPr>
                        <m:t>𝟑</m:t>
                      </m:r>
                    </m:oMath>
                  </m:oMathPara>
                </a14:m>
                <a:endParaRPr lang="en-GB" sz="2400" b="1" baseline="30000"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BC98D6A-D85F-7FA8-C456-1B73C8BF2A4C}"/>
                  </a:ext>
                </a:extLst>
              </p:cNvPr>
              <p:cNvSpPr txBox="1">
                <a:spLocks noRot="1" noChangeAspect="1" noMove="1" noResize="1" noEditPoints="1" noAdjustHandles="1" noChangeArrowheads="1" noChangeShapeType="1" noTextEdit="1"/>
              </p:cNvSpPr>
              <p:nvPr/>
            </p:nvSpPr>
            <p:spPr>
              <a:xfrm>
                <a:off x="453106" y="4756288"/>
                <a:ext cx="5262880" cy="461665"/>
              </a:xfrm>
              <a:prstGeom prst="rect">
                <a:avLst/>
              </a:prstGeom>
              <a:blipFill>
                <a:blip r:embed="rId5"/>
                <a:stretch>
                  <a:fillRect l="-240" t="-10811" b="-21622"/>
                </a:stretch>
              </a:blipFill>
            </p:spPr>
            <p:txBody>
              <a:bodyPr/>
              <a:lstStyle/>
              <a:p>
                <a:r>
                  <a:rPr lang="en-GB">
                    <a:noFill/>
                  </a:rPr>
                  <a:t> </a:t>
                </a:r>
              </a:p>
            </p:txBody>
          </p:sp>
        </mc:Fallback>
      </mc:AlternateContent>
      <p:cxnSp>
        <p:nvCxnSpPr>
          <p:cNvPr id="14" name="Straight Connector 13">
            <a:extLst>
              <a:ext uri="{FF2B5EF4-FFF2-40B4-BE49-F238E27FC236}">
                <a16:creationId xmlns:a16="http://schemas.microsoft.com/office/drawing/2014/main" id="{6FBDB73F-A1BC-E167-AE57-DFD86A2B58E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965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06;p2">
            <a:extLst>
              <a:ext uri="{FF2B5EF4-FFF2-40B4-BE49-F238E27FC236}">
                <a16:creationId xmlns:a16="http://schemas.microsoft.com/office/drawing/2014/main" id="{6F20D137-0FC7-B0BA-0F8E-068861C3F68E}"/>
              </a:ext>
            </a:extLst>
          </p:cNvPr>
          <p:cNvSpPr txBox="1"/>
          <p:nvPr/>
        </p:nvSpPr>
        <p:spPr>
          <a:xfrm>
            <a:off x="491071" y="726440"/>
            <a:ext cx="10619985" cy="1569620"/>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4C771E3E-B8A8-3458-33AE-A38746919D9A}"/>
              </a:ext>
            </a:extLst>
          </p:cNvPr>
          <p:cNvSpPr>
            <a:spLocks noGrp="1"/>
          </p:cNvSpPr>
          <p:nvPr>
            <p:ph type="title"/>
          </p:nvPr>
        </p:nvSpPr>
        <p:spPr>
          <a:xfrm>
            <a:off x="540000" y="0"/>
            <a:ext cx="10620000" cy="609600"/>
          </a:xfrm>
        </p:spPr>
        <p:txBody>
          <a:bodyPr/>
          <a:lstStyle/>
          <a:p>
            <a:r>
              <a:rPr lang="en-GB" dirty="0">
                <a:latin typeface="Century Gothic" panose="020B0502020202020204" pitchFamily="34" charset="0"/>
              </a:rPr>
              <a:t>Worked Example</a:t>
            </a:r>
          </a:p>
        </p:txBody>
      </p:sp>
      <p:sp>
        <p:nvSpPr>
          <p:cNvPr id="3" name="TextBox 2">
            <a:extLst>
              <a:ext uri="{FF2B5EF4-FFF2-40B4-BE49-F238E27FC236}">
                <a16:creationId xmlns:a16="http://schemas.microsoft.com/office/drawing/2014/main" id="{AC61C643-EB43-99CC-B272-E13FB057CB1C}"/>
              </a:ext>
            </a:extLst>
          </p:cNvPr>
          <p:cNvSpPr txBox="1"/>
          <p:nvPr/>
        </p:nvSpPr>
        <p:spPr>
          <a:xfrm>
            <a:off x="514976" y="1363259"/>
            <a:ext cx="10393680" cy="2677656"/>
          </a:xfrm>
          <a:prstGeom prst="rect">
            <a:avLst/>
          </a:prstGeom>
          <a:noFill/>
        </p:spPr>
        <p:txBody>
          <a:bodyPr wrap="square" rtlCol="0">
            <a:spAutoFit/>
          </a:bodyPr>
          <a:lstStyle/>
          <a:p>
            <a:r>
              <a:rPr lang="en-GB" sz="2400" b="0" dirty="0">
                <a:latin typeface="Century Gothic" panose="020B0502020202020204" pitchFamily="34" charset="0"/>
              </a:rPr>
              <a:t>We can also apply this equation given a balanced chemical reaction.</a:t>
            </a:r>
          </a:p>
          <a:p>
            <a:endParaRPr lang="en-GB" sz="2400" dirty="0">
              <a:latin typeface="Century Gothic" panose="020B0502020202020204" pitchFamily="34" charset="0"/>
            </a:endParaRPr>
          </a:p>
          <a:p>
            <a:r>
              <a:rPr lang="en-GB" sz="2400" dirty="0">
                <a:latin typeface="Century Gothic" panose="020B0502020202020204" pitchFamily="34" charset="0"/>
              </a:rPr>
              <a:t>Sodium azide (NaN</a:t>
            </a:r>
            <a:r>
              <a:rPr lang="en-GB" sz="2400" baseline="-25000" dirty="0">
                <a:latin typeface="Century Gothic" panose="020B0502020202020204" pitchFamily="34" charset="0"/>
              </a:rPr>
              <a:t>3</a:t>
            </a:r>
            <a:r>
              <a:rPr lang="en-GB" sz="2400" dirty="0">
                <a:latin typeface="Century Gothic" panose="020B0502020202020204" pitchFamily="34" charset="0"/>
              </a:rPr>
              <a:t>) decomposes when heated to form sodium and nitrogen:</a:t>
            </a:r>
          </a:p>
          <a:p>
            <a:pPr algn="ctr"/>
            <a:r>
              <a:rPr lang="en-GB" sz="2400" dirty="0">
                <a:latin typeface="Century Gothic" panose="020B0502020202020204" pitchFamily="34" charset="0"/>
              </a:rPr>
              <a:t>2 NaN</a:t>
            </a:r>
            <a:r>
              <a:rPr lang="en-GB" sz="2400" baseline="-25000" dirty="0">
                <a:latin typeface="Century Gothic" panose="020B0502020202020204" pitchFamily="34" charset="0"/>
              </a:rPr>
              <a:t>3</a:t>
            </a:r>
            <a:r>
              <a:rPr lang="en-GB" sz="2400" dirty="0">
                <a:latin typeface="Century Gothic" panose="020B0502020202020204" pitchFamily="34" charset="0"/>
              </a:rPr>
              <a:t> (s) </a:t>
            </a:r>
            <a:r>
              <a:rPr lang="en-GB" sz="2400" dirty="0">
                <a:latin typeface="Century Gothic" panose="020B0502020202020204" pitchFamily="34" charset="0"/>
                <a:sym typeface="Wingdings" pitchFamily="2" charset="2"/>
              </a:rPr>
              <a:t> 2 Na (s) + 3 N</a:t>
            </a:r>
            <a:r>
              <a:rPr lang="en-GB" sz="2400" baseline="-25000" dirty="0">
                <a:latin typeface="Century Gothic" panose="020B0502020202020204" pitchFamily="34" charset="0"/>
                <a:sym typeface="Wingdings" pitchFamily="2" charset="2"/>
              </a:rPr>
              <a:t>2</a:t>
            </a:r>
            <a:r>
              <a:rPr lang="en-GB" sz="2400" dirty="0">
                <a:latin typeface="Century Gothic" panose="020B0502020202020204" pitchFamily="34" charset="0"/>
                <a:sym typeface="Wingdings" pitchFamily="2" charset="2"/>
              </a:rPr>
              <a:t> (g)</a:t>
            </a: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11" name="TextBox 10">
            <a:extLst>
              <a:ext uri="{FF2B5EF4-FFF2-40B4-BE49-F238E27FC236}">
                <a16:creationId xmlns:a16="http://schemas.microsoft.com/office/drawing/2014/main" id="{B0194A8E-F02B-941B-490E-CC8A68FA72B3}"/>
              </a:ext>
            </a:extLst>
          </p:cNvPr>
          <p:cNvSpPr txBox="1"/>
          <p:nvPr/>
        </p:nvSpPr>
        <p:spPr>
          <a:xfrm>
            <a:off x="555920" y="4649533"/>
            <a:ext cx="6499973"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2:3</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58C6AE-ABDF-8158-685E-0625033B4E6E}"/>
                  </a:ext>
                </a:extLst>
              </p:cNvPr>
              <p:cNvSpPr txBox="1"/>
              <p:nvPr/>
            </p:nvSpPr>
            <p:spPr>
              <a:xfrm>
                <a:off x="8645251" y="5164054"/>
                <a:ext cx="3160062" cy="7938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𝟔</m:t>
                      </m:r>
                      <m:r>
                        <a:rPr lang="en-GB" sz="2400" b="1" i="0" dirty="0" smtClean="0">
                          <a:solidFill>
                            <a:schemeClr val="accent1"/>
                          </a:solidFill>
                          <a:latin typeface="Cambria Math" panose="02040503050406030204" pitchFamily="18" charset="0"/>
                        </a:rPr>
                        <m:t>=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𝐯𝐨𝐥𝐮𝐦𝐞</m:t>
                          </m:r>
                          <m:r>
                            <a:rPr lang="en-GB" sz="2400" b="1" i="0" dirty="0" smtClean="0">
                              <a:solidFill>
                                <a:schemeClr val="accent1"/>
                              </a:solidFill>
                              <a:latin typeface="Cambria Math" panose="02040503050406030204" pitchFamily="18" charset="0"/>
                            </a:rPr>
                            <m:t> </m:t>
                          </m:r>
                        </m:num>
                        <m:den>
                          <m:r>
                            <a:rPr lang="en-GB" sz="2400" b="1" i="0" dirty="0" smtClean="0">
                              <a:solidFill>
                                <a:schemeClr val="accent1"/>
                              </a:solidFill>
                              <a:latin typeface="Cambria Math" panose="02040503050406030204" pitchFamily="18" charset="0"/>
                            </a:rPr>
                            <m:t>𝟐𝟒</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9958C6AE-ABDF-8158-685E-0625033B4E6E}"/>
                  </a:ext>
                </a:extLst>
              </p:cNvPr>
              <p:cNvSpPr txBox="1">
                <a:spLocks noRot="1" noChangeAspect="1" noMove="1" noResize="1" noEditPoints="1" noAdjustHandles="1" noChangeArrowheads="1" noChangeShapeType="1" noTextEdit="1"/>
              </p:cNvSpPr>
              <p:nvPr/>
            </p:nvSpPr>
            <p:spPr>
              <a:xfrm>
                <a:off x="8645251" y="5164054"/>
                <a:ext cx="3160062" cy="793807"/>
              </a:xfrm>
              <a:prstGeom prst="rect">
                <a:avLst/>
              </a:prstGeom>
              <a:blipFill>
                <a:blip r:embed="rId3"/>
                <a:stretch>
                  <a:fillRect l="-400" t="-1587"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C98D6A-D85F-7FA8-C456-1B73C8BF2A4C}"/>
                  </a:ext>
                </a:extLst>
              </p:cNvPr>
              <p:cNvSpPr txBox="1"/>
              <p:nvPr/>
            </p:nvSpPr>
            <p:spPr>
              <a:xfrm>
                <a:off x="7768306" y="6066474"/>
                <a:ext cx="3160062"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𝐕𝐨𝐥𝐮𝐦𝐞</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𝟏𝟒𝟒</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𝐝𝐦</m:t>
                      </m:r>
                      <m:r>
                        <a:rPr lang="en-GB" sz="2400" b="1" i="0" baseline="30000" dirty="0" smtClean="0">
                          <a:solidFill>
                            <a:schemeClr val="accent1"/>
                          </a:solidFill>
                          <a:latin typeface="Cambria Math" panose="02040503050406030204" pitchFamily="18" charset="0"/>
                        </a:rPr>
                        <m:t> </m:t>
                      </m:r>
                      <m:r>
                        <a:rPr lang="en-GB" sz="2400" b="1" i="0" baseline="30000" dirty="0" smtClean="0">
                          <a:solidFill>
                            <a:schemeClr val="accent1"/>
                          </a:solidFill>
                          <a:latin typeface="Cambria Math" panose="02040503050406030204" pitchFamily="18" charset="0"/>
                        </a:rPr>
                        <m:t>𝟑</m:t>
                      </m:r>
                    </m:oMath>
                  </m:oMathPara>
                </a14:m>
                <a:endParaRPr lang="en-GB" sz="2400" b="1" baseline="30000"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BC98D6A-D85F-7FA8-C456-1B73C8BF2A4C}"/>
                  </a:ext>
                </a:extLst>
              </p:cNvPr>
              <p:cNvSpPr txBox="1">
                <a:spLocks noRot="1" noChangeAspect="1" noMove="1" noResize="1" noEditPoints="1" noAdjustHandles="1" noChangeArrowheads="1" noChangeShapeType="1" noTextEdit="1"/>
              </p:cNvSpPr>
              <p:nvPr/>
            </p:nvSpPr>
            <p:spPr>
              <a:xfrm>
                <a:off x="7768306" y="6066474"/>
                <a:ext cx="3160062" cy="461665"/>
              </a:xfrm>
              <a:prstGeom prst="rect">
                <a:avLst/>
              </a:prstGeom>
              <a:blipFill>
                <a:blip r:embed="rId4"/>
                <a:stretch>
                  <a:fillRect l="-400" t="-10526" b="-18421"/>
                </a:stretch>
              </a:blipFill>
            </p:spPr>
            <p:txBody>
              <a:bodyPr/>
              <a:lstStyle/>
              <a:p>
                <a:r>
                  <a:rPr lang="en-GB">
                    <a:noFill/>
                  </a:rPr>
                  <a:t> </a:t>
                </a:r>
              </a:p>
            </p:txBody>
          </p:sp>
        </mc:Fallback>
      </mc:AlternateContent>
      <p:cxnSp>
        <p:nvCxnSpPr>
          <p:cNvPr id="14" name="Straight Connector 13">
            <a:extLst>
              <a:ext uri="{FF2B5EF4-FFF2-40B4-BE49-F238E27FC236}">
                <a16:creationId xmlns:a16="http://schemas.microsoft.com/office/drawing/2014/main" id="{6FBDB73F-A1BC-E167-AE57-DFD86A2B58E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7D327AB3-7979-8B84-DD36-B2DF607C95EB}"/>
              </a:ext>
            </a:extLst>
          </p:cNvPr>
          <p:cNvSpPr txBox="1"/>
          <p:nvPr/>
        </p:nvSpPr>
        <p:spPr>
          <a:xfrm>
            <a:off x="544546" y="3890370"/>
            <a:ext cx="10892277" cy="830997"/>
          </a:xfrm>
          <a:prstGeom prst="rect">
            <a:avLst/>
          </a:prstGeom>
          <a:noFill/>
        </p:spPr>
        <p:txBody>
          <a:bodyPr wrap="square" rtlCol="0">
            <a:spAutoFit/>
          </a:bodyPr>
          <a:lstStyle/>
          <a:p>
            <a:r>
              <a:rPr lang="en-GB" sz="2400" b="0" i="1" dirty="0">
                <a:latin typeface="Century Gothic" panose="020B0502020202020204" pitchFamily="34" charset="0"/>
              </a:rPr>
              <a:t>If 4 moles of sodium azide decomposes, what volume of nitrogen is formed?</a:t>
            </a:r>
            <a:endParaRPr lang="en-GB" sz="2400" i="1" dirty="0">
              <a:latin typeface="Century Gothic" panose="020B0502020202020204" pitchFamily="34" charset="0"/>
            </a:endParaRPr>
          </a:p>
        </p:txBody>
      </p:sp>
      <p:sp>
        <p:nvSpPr>
          <p:cNvPr id="5" name="TextBox 4">
            <a:extLst>
              <a:ext uri="{FF2B5EF4-FFF2-40B4-BE49-F238E27FC236}">
                <a16:creationId xmlns:a16="http://schemas.microsoft.com/office/drawing/2014/main" id="{8C0DA3AF-BFFB-84D4-C020-9693E1B7CCE3}"/>
              </a:ext>
            </a:extLst>
          </p:cNvPr>
          <p:cNvSpPr txBox="1"/>
          <p:nvPr/>
        </p:nvSpPr>
        <p:spPr>
          <a:xfrm>
            <a:off x="571842" y="5088536"/>
            <a:ext cx="6499973"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Number of moles of nitrogen = 6 mol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343EF8-2334-5E4C-35A2-2B5A9ABAD3CF}"/>
                  </a:ext>
                </a:extLst>
              </p:cNvPr>
              <p:cNvSpPr txBox="1"/>
              <p:nvPr/>
            </p:nvSpPr>
            <p:spPr>
              <a:xfrm>
                <a:off x="6250674" y="4320167"/>
                <a:ext cx="5270311" cy="79387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𝐯𝐨𝐥𝐮𝐦𝐞</m:t>
                          </m:r>
                          <m:r>
                            <a:rPr lang="en-GB" sz="2400" b="1" i="0" dirty="0" smtClean="0">
                              <a:solidFill>
                                <a:schemeClr val="accent1"/>
                              </a:solidFill>
                              <a:latin typeface="Cambria Math" panose="02040503050406030204" pitchFamily="18" charset="0"/>
                            </a:rPr>
                            <m:t> </m:t>
                          </m:r>
                        </m:num>
                        <m:den>
                          <m:r>
                            <a:rPr lang="en-GB" sz="2400" b="1" i="0" dirty="0" smtClean="0">
                              <a:solidFill>
                                <a:schemeClr val="accent1"/>
                              </a:solidFill>
                              <a:latin typeface="Cambria Math" panose="02040503050406030204" pitchFamily="18" charset="0"/>
                            </a:rPr>
                            <m:t>𝐦𝐨𝐥𝐚𝐫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D3343EF8-2334-5E4C-35A2-2B5A9ABAD3CF}"/>
                  </a:ext>
                </a:extLst>
              </p:cNvPr>
              <p:cNvSpPr txBox="1">
                <a:spLocks noRot="1" noChangeAspect="1" noMove="1" noResize="1" noEditPoints="1" noAdjustHandles="1" noChangeArrowheads="1" noChangeShapeType="1" noTextEdit="1"/>
              </p:cNvSpPr>
              <p:nvPr/>
            </p:nvSpPr>
            <p:spPr>
              <a:xfrm>
                <a:off x="6250674" y="4320167"/>
                <a:ext cx="5270311" cy="793872"/>
              </a:xfrm>
              <a:prstGeom prst="rect">
                <a:avLst/>
              </a:prstGeom>
              <a:blipFill>
                <a:blip r:embed="rId5"/>
                <a:stretch>
                  <a:fillRect l="-481" t="-3175" b="-20635"/>
                </a:stretch>
              </a:blipFill>
            </p:spPr>
            <p:txBody>
              <a:bodyPr/>
              <a:lstStyle/>
              <a:p>
                <a:r>
                  <a:rPr lang="en-GB">
                    <a:noFill/>
                  </a:rPr>
                  <a:t> </a:t>
                </a:r>
              </a:p>
            </p:txBody>
          </p:sp>
        </mc:Fallback>
      </mc:AlternateContent>
    </p:spTree>
    <p:extLst>
      <p:ext uri="{BB962C8B-B14F-4D97-AF65-F5344CB8AC3E}">
        <p14:creationId xmlns:p14="http://schemas.microsoft.com/office/powerpoint/2010/main" val="423991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12" grpId="0"/>
      <p:bldP spid="13" grpId="0"/>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265056" y="0"/>
            <a:ext cx="11238075" cy="720000"/>
          </a:xfrm>
        </p:spPr>
        <p:txBody>
          <a:bodyPr>
            <a:normAutofit/>
          </a:bodyPr>
          <a:lstStyle/>
          <a:p>
            <a:r>
              <a:rPr lang="en-US" dirty="0">
                <a:latin typeface="Century Gothic" panose="020B0502020202020204" pitchFamily="34" charset="0"/>
              </a:rPr>
              <a:t>Is this correct?</a:t>
            </a:r>
          </a:p>
        </p:txBody>
      </p:sp>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3">
            <a:clrChange>
              <a:clrFrom>
                <a:srgbClr val="FFFFFF"/>
              </a:clrFrom>
              <a:clrTo>
                <a:srgbClr val="FFFFFF">
                  <a:alpha val="0"/>
                </a:srgbClr>
              </a:clrTo>
            </a:clrChange>
          </a:blip>
          <a:srcRect l="27780" r="25910"/>
          <a:stretch/>
        </p:blipFill>
        <p:spPr>
          <a:xfrm rot="5400000">
            <a:off x="4213367" y="541196"/>
            <a:ext cx="3997851" cy="6128718"/>
          </a:xfrm>
          <a:prstGeom prst="rect">
            <a:avLst/>
          </a:prstGeom>
        </p:spPr>
      </p:pic>
      <p:sp>
        <p:nvSpPr>
          <p:cNvPr id="14" name="TextBox 13">
            <a:extLst>
              <a:ext uri="{FF2B5EF4-FFF2-40B4-BE49-F238E27FC236}">
                <a16:creationId xmlns:a16="http://schemas.microsoft.com/office/drawing/2014/main" id="{FDB9E6EF-D5F8-CD4E-89D9-48518E23E7D1}"/>
              </a:ext>
            </a:extLst>
          </p:cNvPr>
          <p:cNvSpPr txBox="1"/>
          <p:nvPr/>
        </p:nvSpPr>
        <p:spPr>
          <a:xfrm>
            <a:off x="4032354" y="2357651"/>
            <a:ext cx="4397473" cy="1815882"/>
          </a:xfrm>
          <a:prstGeom prst="rect">
            <a:avLst/>
          </a:prstGeom>
          <a:noFill/>
          <a:ln>
            <a:noFill/>
          </a:ln>
        </p:spPr>
        <p:txBody>
          <a:bodyPr wrap="square" rtlCol="0">
            <a:spAutoFit/>
          </a:bodyPr>
          <a:lstStyle/>
          <a:p>
            <a:r>
              <a:rPr lang="en-US" sz="2800" dirty="0">
                <a:latin typeface="Century Gothic" panose="020B0502020202020204" pitchFamily="34" charset="0"/>
              </a:rPr>
              <a:t>50 g of oxygen will occupy the same volume as 50 g of carbon dioxide</a:t>
            </a:r>
          </a:p>
        </p:txBody>
      </p:sp>
      <p:cxnSp>
        <p:nvCxnSpPr>
          <p:cNvPr id="3" name="Straight Connector 2">
            <a:extLst>
              <a:ext uri="{FF2B5EF4-FFF2-40B4-BE49-F238E27FC236}">
                <a16:creationId xmlns:a16="http://schemas.microsoft.com/office/drawing/2014/main" id="{D68AE201-6265-8C06-229B-D70C5A376B66}"/>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A2FC-EF83-45EA-A834-F97160317940}"/>
              </a:ext>
            </a:extLst>
          </p:cNvPr>
          <p:cNvSpPr>
            <a:spLocks noGrp="1"/>
          </p:cNvSpPr>
          <p:nvPr>
            <p:ph type="title"/>
          </p:nvPr>
        </p:nvSpPr>
        <p:spPr>
          <a:xfrm>
            <a:off x="488872" y="1696781"/>
            <a:ext cx="10620000" cy="720000"/>
          </a:xfrm>
        </p:spPr>
        <p:txBody>
          <a:bodyPr>
            <a:normAutofit fontScale="90000"/>
          </a:bodyPr>
          <a:lstStyle/>
          <a:p>
            <a:r>
              <a:rPr lang="en-GB" sz="2800" dirty="0">
                <a:latin typeface="Century Gothic" panose="020B0502020202020204" pitchFamily="34" charset="0"/>
                <a:ea typeface="Times New Roman" panose="02020603050405020304" pitchFamily="18" charset="0"/>
                <a:cs typeface="Times New Roman" panose="02020603050405020304" pitchFamily="18" charset="0"/>
              </a:rPr>
              <a:t>Discuss with your partner how you should solve this question. Work together to find the answer.</a:t>
            </a: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r>
              <a:rPr lang="en-GB" sz="2800" b="0" dirty="0">
                <a:latin typeface="Century Gothic" panose="020B0502020202020204" pitchFamily="34" charset="0"/>
                <a:ea typeface="Times New Roman" panose="02020603050405020304" pitchFamily="18" charset="0"/>
                <a:cs typeface="Times New Roman" panose="02020603050405020304" pitchFamily="18" charset="0"/>
              </a:rPr>
              <a:t>A scientist has a sample of 0.6 dm</a:t>
            </a:r>
            <a:r>
              <a:rPr lang="en-GB" sz="2800" b="0" baseline="30000" dirty="0">
                <a:latin typeface="Century Gothic" panose="020B0502020202020204" pitchFamily="34" charset="0"/>
                <a:ea typeface="Times New Roman" panose="02020603050405020304" pitchFamily="18" charset="0"/>
                <a:cs typeface="Times New Roman" panose="02020603050405020304" pitchFamily="18" charset="0"/>
              </a:rPr>
              <a:t>3</a:t>
            </a:r>
            <a:r>
              <a:rPr lang="en-GB" sz="2800" b="0" dirty="0">
                <a:latin typeface="Century Gothic" panose="020B0502020202020204" pitchFamily="34" charset="0"/>
                <a:ea typeface="Times New Roman" panose="02020603050405020304" pitchFamily="18" charset="0"/>
                <a:cs typeface="Times New Roman" panose="02020603050405020304" pitchFamily="18" charset="0"/>
              </a:rPr>
              <a:t> of oxygen gas</a:t>
            </a:r>
            <a:r>
              <a:rPr lang="en-GB" sz="2800" b="0" dirty="0">
                <a:latin typeface="Century Gothic" panose="020B0502020202020204" pitchFamily="34" charset="0"/>
              </a:rPr>
              <a:t>. </a:t>
            </a:r>
            <a:br>
              <a:rPr lang="en-GB" sz="2800" b="0" dirty="0">
                <a:latin typeface="Century Gothic" panose="020B0502020202020204" pitchFamily="34" charset="0"/>
              </a:rPr>
            </a:br>
            <a:br>
              <a:rPr lang="en-GB" sz="2800" b="0" dirty="0">
                <a:latin typeface="Century Gothic" panose="020B0502020202020204" pitchFamily="34" charset="0"/>
              </a:rPr>
            </a:br>
            <a:r>
              <a:rPr lang="en-GB" sz="2800" b="0" dirty="0">
                <a:latin typeface="Century Gothic" panose="020B0502020202020204" pitchFamily="34" charset="0"/>
              </a:rPr>
              <a:t>What mass of gas is in the sample?</a:t>
            </a:r>
            <a:endParaRPr lang="en-GB" sz="2800" b="0" baseline="30000"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5D306CF-A52A-1974-E557-0919A697F472}"/>
                  </a:ext>
                </a:extLst>
              </p:cNvPr>
              <p:cNvSpPr txBox="1"/>
              <p:nvPr/>
            </p:nvSpPr>
            <p:spPr>
              <a:xfrm>
                <a:off x="449630" y="2687020"/>
                <a:ext cx="4466094" cy="676917"/>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𝐍𝐮𝐦𝐛𝐞𝐫</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𝐨𝐟</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𝐦𝐨𝐥𝐞𝐬</m:t>
                      </m:r>
                      <m:r>
                        <a:rPr lang="en-GB" sz="2000" b="1" i="0" dirty="0">
                          <a:solidFill>
                            <a:schemeClr val="accent1"/>
                          </a:solidFill>
                          <a:latin typeface="Cambria Math" panose="02040503050406030204" pitchFamily="18" charset="0"/>
                        </a:rPr>
                        <m:t>=  </m:t>
                      </m:r>
                      <m:f>
                        <m:fPr>
                          <m:ctrlPr>
                            <a:rPr lang="en-GB" sz="2000" b="1" i="1" dirty="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𝐯𝐨𝐥𝐮𝐦𝐞</m:t>
                          </m:r>
                        </m:num>
                        <m:den>
                          <m:r>
                            <a:rPr lang="en-GB" sz="2000" b="1" i="0" dirty="0" smtClean="0">
                              <a:solidFill>
                                <a:schemeClr val="accent1"/>
                              </a:solidFill>
                              <a:latin typeface="Cambria Math" panose="02040503050406030204" pitchFamily="18" charset="0"/>
                            </a:rPr>
                            <m:t>𝐦𝐨𝐥𝐚𝐫</m:t>
                          </m:r>
                          <m:r>
                            <a:rPr lang="en-GB" sz="2000" b="1" i="0" dirty="0" smtClean="0">
                              <a:solidFill>
                                <a:schemeClr val="accent1"/>
                              </a:solidFill>
                              <a:latin typeface="Cambria Math" panose="02040503050406030204" pitchFamily="18" charset="0"/>
                            </a:rPr>
                            <m:t> </m:t>
                          </m:r>
                          <m:r>
                            <a:rPr lang="en-GB" sz="2000" b="1" i="0" dirty="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F5D306CF-A52A-1974-E557-0919A697F472}"/>
                  </a:ext>
                </a:extLst>
              </p:cNvPr>
              <p:cNvSpPr txBox="1">
                <a:spLocks noRot="1" noChangeAspect="1" noMove="1" noResize="1" noEditPoints="1" noAdjustHandles="1" noChangeArrowheads="1" noChangeShapeType="1" noTextEdit="1"/>
              </p:cNvSpPr>
              <p:nvPr/>
            </p:nvSpPr>
            <p:spPr>
              <a:xfrm>
                <a:off x="449630" y="2687020"/>
                <a:ext cx="4466094" cy="676917"/>
              </a:xfrm>
              <a:prstGeom prst="rect">
                <a:avLst/>
              </a:prstGeom>
              <a:blipFill>
                <a:blip r:embed="rId3"/>
                <a:stretch>
                  <a:fillRect b="-20370"/>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5608B451-9833-EEF2-E63E-981CA5269218}"/>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A3826A-7E25-AC27-76BE-4CCB4BDC5982}"/>
                  </a:ext>
                </a:extLst>
              </p:cNvPr>
              <p:cNvSpPr txBox="1"/>
              <p:nvPr/>
            </p:nvSpPr>
            <p:spPr>
              <a:xfrm>
                <a:off x="459878" y="3719024"/>
                <a:ext cx="6139542" cy="79444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a:solidFill>
                            <a:schemeClr val="accent1"/>
                          </a:solidFill>
                          <a:latin typeface="Cambria Math" panose="02040503050406030204" pitchFamily="18" charset="0"/>
                        </a:rPr>
                        <m:t>=  </m:t>
                      </m:r>
                      <m:f>
                        <m:fPr>
                          <m:ctrlPr>
                            <a:rPr lang="en-GB"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𝟔</m:t>
                          </m:r>
                        </m:num>
                        <m:den>
                          <m:r>
                            <a:rPr lang="en-GB" sz="2400" b="1" i="0" dirty="0" smtClean="0">
                              <a:solidFill>
                                <a:schemeClr val="accent1"/>
                              </a:solidFill>
                              <a:latin typeface="Cambria Math" panose="02040503050406030204" pitchFamily="18" charset="0"/>
                            </a:rPr>
                            <m:t>𝟐𝟒</m:t>
                          </m:r>
                        </m:den>
                      </m:f>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6AA3826A-7E25-AC27-76BE-4CCB4BDC5982}"/>
                  </a:ext>
                </a:extLst>
              </p:cNvPr>
              <p:cNvSpPr txBox="1">
                <a:spLocks noRot="1" noChangeAspect="1" noMove="1" noResize="1" noEditPoints="1" noAdjustHandles="1" noChangeArrowheads="1" noChangeShapeType="1" noTextEdit="1"/>
              </p:cNvSpPr>
              <p:nvPr/>
            </p:nvSpPr>
            <p:spPr>
              <a:xfrm>
                <a:off x="459878" y="3719024"/>
                <a:ext cx="6139542" cy="794448"/>
              </a:xfrm>
              <a:prstGeom prst="rect">
                <a:avLst/>
              </a:prstGeom>
              <a:blipFill>
                <a:blip r:embed="rId4"/>
                <a:stretch>
                  <a:fillRect l="-413" b="-46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3D3D09-F1D8-AA58-9588-2B74F9E661B9}"/>
                  </a:ext>
                </a:extLst>
              </p:cNvPr>
              <p:cNvSpPr txBox="1"/>
              <p:nvPr/>
            </p:nvSpPr>
            <p:spPr>
              <a:xfrm>
                <a:off x="488608" y="4859436"/>
                <a:ext cx="451810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𝟎𝟐𝟓</m:t>
                      </m:r>
                    </m:oMath>
                  </m:oMathPara>
                </a14:m>
                <a:endParaRPr lang="en-GB" sz="2400" b="1" dirty="0">
                  <a:solidFill>
                    <a:schemeClr val="accent1"/>
                  </a:solidFill>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5F3D3D09-F1D8-AA58-9588-2B74F9E661B9}"/>
                  </a:ext>
                </a:extLst>
              </p:cNvPr>
              <p:cNvSpPr txBox="1">
                <a:spLocks noRot="1" noChangeAspect="1" noMove="1" noResize="1" noEditPoints="1" noAdjustHandles="1" noChangeArrowheads="1" noChangeShapeType="1" noTextEdit="1"/>
              </p:cNvSpPr>
              <p:nvPr/>
            </p:nvSpPr>
            <p:spPr>
              <a:xfrm>
                <a:off x="488608" y="4859436"/>
                <a:ext cx="4518107" cy="461665"/>
              </a:xfrm>
              <a:prstGeom prst="rect">
                <a:avLst/>
              </a:prstGeom>
              <a:blipFill>
                <a:blip r:embed="rId5"/>
                <a:stretch>
                  <a:fillRect l="-560" b="-18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E6E301-59DB-1BA9-F42B-0F97F0E4B9FD}"/>
                  </a:ext>
                </a:extLst>
              </p:cNvPr>
              <p:cNvSpPr txBox="1"/>
              <p:nvPr/>
            </p:nvSpPr>
            <p:spPr>
              <a:xfrm>
                <a:off x="6072624" y="3881328"/>
                <a:ext cx="4212772"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𝐌</m:t>
                          </m:r>
                          <m:r>
                            <a:rPr lang="en-GB" sz="2400" b="1" i="0" baseline="-25000" dirty="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70E6E301-59DB-1BA9-F42B-0F97F0E4B9FD}"/>
                  </a:ext>
                </a:extLst>
              </p:cNvPr>
              <p:cNvSpPr txBox="1">
                <a:spLocks noRot="1" noChangeAspect="1" noMove="1" noResize="1" noEditPoints="1" noAdjustHandles="1" noChangeArrowheads="1" noChangeShapeType="1" noTextEdit="1"/>
              </p:cNvSpPr>
              <p:nvPr/>
            </p:nvSpPr>
            <p:spPr>
              <a:xfrm>
                <a:off x="6072624" y="3881328"/>
                <a:ext cx="4212772" cy="730136"/>
              </a:xfrm>
              <a:prstGeom prst="rect">
                <a:avLst/>
              </a:prstGeom>
              <a:blipFill>
                <a:blip r:embed="rId6"/>
                <a:stretch>
                  <a:fillRect l="-602"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1C9AF1-D332-624F-1A6C-AE1C8C1AF16E}"/>
                  </a:ext>
                </a:extLst>
              </p:cNvPr>
              <p:cNvSpPr txBox="1"/>
              <p:nvPr/>
            </p:nvSpPr>
            <p:spPr>
              <a:xfrm>
                <a:off x="6139543" y="3005028"/>
                <a:ext cx="5491844" cy="8309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𝐌</m:t>
                      </m:r>
                      <m:r>
                        <a:rPr lang="en-GB" sz="2400" b="1" i="0" baseline="-25000" dirty="0" smtClean="0">
                          <a:solidFill>
                            <a:schemeClr val="accent1"/>
                          </a:solidFill>
                          <a:latin typeface="Cambria Math" panose="02040503050406030204" pitchFamily="18" charset="0"/>
                        </a:rPr>
                        <m:t>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𝐎𝟐</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𝟏𝟔</m:t>
                      </m:r>
                      <m:r>
                        <a:rPr lang="en-GB" sz="2400" b="1" i="0" dirty="0" smtClean="0">
                          <a:solidFill>
                            <a:schemeClr val="accent1"/>
                          </a:solidFill>
                          <a:latin typeface="Cambria Math" panose="02040503050406030204" pitchFamily="18" charset="0"/>
                        </a:rPr>
                        <m:t> </m:t>
                      </m:r>
                      <m:r>
                        <a:rPr lang="en-GB" sz="2400" b="1" i="1" dirty="0" smtClean="0">
                          <a:solidFill>
                            <a:schemeClr val="accent1"/>
                          </a:solidFill>
                          <a:latin typeface="Cambria Math" panose="02040503050406030204" pitchFamily="18" charset="0"/>
                          <a:ea typeface="Cambria Math" panose="02040503050406030204" pitchFamily="18" charset="0"/>
                        </a:rPr>
                        <m:t>× </m:t>
                      </m:r>
                      <m:r>
                        <a:rPr lang="en-GB" sz="2400" b="1" i="1" dirty="0" smtClean="0">
                          <a:solidFill>
                            <a:schemeClr val="accent1"/>
                          </a:solidFill>
                          <a:latin typeface="Cambria Math" panose="02040503050406030204" pitchFamily="18" charset="0"/>
                          <a:ea typeface="Cambria Math" panose="02040503050406030204" pitchFamily="18" charset="0"/>
                        </a:rPr>
                        <m:t>𝟐</m:t>
                      </m:r>
                    </m:oMath>
                  </m:oMathPara>
                </a14:m>
                <a:endParaRPr lang="en-GB" sz="2400" b="1"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          =  32</a:t>
                </a:r>
              </a:p>
            </p:txBody>
          </p:sp>
        </mc:Choice>
        <mc:Fallback xmlns="">
          <p:sp>
            <p:nvSpPr>
              <p:cNvPr id="10" name="TextBox 9">
                <a:extLst>
                  <a:ext uri="{FF2B5EF4-FFF2-40B4-BE49-F238E27FC236}">
                    <a16:creationId xmlns:a16="http://schemas.microsoft.com/office/drawing/2014/main" id="{9E1C9AF1-D332-624F-1A6C-AE1C8C1AF16E}"/>
                  </a:ext>
                </a:extLst>
              </p:cNvPr>
              <p:cNvSpPr txBox="1">
                <a:spLocks noRot="1" noChangeAspect="1" noMove="1" noResize="1" noEditPoints="1" noAdjustHandles="1" noChangeArrowheads="1" noChangeShapeType="1" noTextEdit="1"/>
              </p:cNvSpPr>
              <p:nvPr/>
            </p:nvSpPr>
            <p:spPr>
              <a:xfrm>
                <a:off x="6139543" y="3005028"/>
                <a:ext cx="5491844" cy="830997"/>
              </a:xfrm>
              <a:prstGeom prst="rect">
                <a:avLst/>
              </a:prstGeom>
              <a:blipFill>
                <a:blip r:embed="rId7"/>
                <a:stretch>
                  <a:fillRect l="-231" b="-151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DC1576-8BC3-9CEB-5E7D-19DA0AD8F5CF}"/>
                  </a:ext>
                </a:extLst>
              </p:cNvPr>
              <p:cNvSpPr txBox="1"/>
              <p:nvPr/>
            </p:nvSpPr>
            <p:spPr>
              <a:xfrm>
                <a:off x="7516763" y="4824191"/>
                <a:ext cx="2683331"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𝟎𝟐𝟓</m:t>
                      </m:r>
                      <m:r>
                        <a:rPr lang="en-GB" sz="2400" b="1" i="0" dirty="0">
                          <a:solidFill>
                            <a:schemeClr val="accent1"/>
                          </a:solidFill>
                          <a:latin typeface="Cambria Math" panose="02040503050406030204" pitchFamily="18" charset="0"/>
                        </a:rPr>
                        <m:t>=  </m:t>
                      </m:r>
                      <m:f>
                        <m:fPr>
                          <m:ctrlPr>
                            <a:rPr lang="en-GB"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𝟑𝟐</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3BDC1576-8BC3-9CEB-5E7D-19DA0AD8F5CF}"/>
                  </a:ext>
                </a:extLst>
              </p:cNvPr>
              <p:cNvSpPr txBox="1">
                <a:spLocks noRot="1" noChangeAspect="1" noMove="1" noResize="1" noEditPoints="1" noAdjustHandles="1" noChangeArrowheads="1" noChangeShapeType="1" noTextEdit="1"/>
              </p:cNvSpPr>
              <p:nvPr/>
            </p:nvSpPr>
            <p:spPr>
              <a:xfrm>
                <a:off x="7516763" y="4824191"/>
                <a:ext cx="2683331" cy="730136"/>
              </a:xfrm>
              <a:prstGeom prst="rect">
                <a:avLst/>
              </a:prstGeom>
              <a:blipFill>
                <a:blip r:embed="rId8"/>
                <a:stretch>
                  <a:fillRect l="-469"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6903A0-812E-ABA6-6C38-21FF2C042EF9}"/>
                  </a:ext>
                </a:extLst>
              </p:cNvPr>
              <p:cNvSpPr txBox="1"/>
              <p:nvPr/>
            </p:nvSpPr>
            <p:spPr>
              <a:xfrm>
                <a:off x="7661132" y="5708433"/>
                <a:ext cx="223157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𝟖</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E76903A0-812E-ABA6-6C38-21FF2C042EF9}"/>
                  </a:ext>
                </a:extLst>
              </p:cNvPr>
              <p:cNvSpPr txBox="1">
                <a:spLocks noRot="1" noChangeAspect="1" noMove="1" noResize="1" noEditPoints="1" noAdjustHandles="1" noChangeArrowheads="1" noChangeShapeType="1" noTextEdit="1"/>
              </p:cNvSpPr>
              <p:nvPr/>
            </p:nvSpPr>
            <p:spPr>
              <a:xfrm>
                <a:off x="7661132" y="5708433"/>
                <a:ext cx="2231573" cy="461665"/>
              </a:xfrm>
              <a:prstGeom prst="rect">
                <a:avLst/>
              </a:prstGeom>
              <a:blipFill>
                <a:blip r:embed="rId9"/>
                <a:stretch>
                  <a:fillRect b="-21622"/>
                </a:stretch>
              </a:blipFill>
            </p:spPr>
            <p:txBody>
              <a:bodyPr/>
              <a:lstStyle/>
              <a:p>
                <a:r>
                  <a:rPr lang="en-GB">
                    <a:noFill/>
                  </a:rPr>
                  <a:t> </a:t>
                </a:r>
              </a:p>
            </p:txBody>
          </p:sp>
        </mc:Fallback>
      </mc:AlternateContent>
    </p:spTree>
    <p:extLst>
      <p:ext uri="{BB962C8B-B14F-4D97-AF65-F5344CB8AC3E}">
        <p14:creationId xmlns:p14="http://schemas.microsoft.com/office/powerpoint/2010/main" val="4853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1984" y="1875900"/>
            <a:ext cx="10858402" cy="4154984"/>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1 mole of gas at rtp occupies 24 dm</a:t>
            </a:r>
            <a:r>
              <a:rPr lang="en-GB" sz="2400" baseline="30000" dirty="0">
                <a:latin typeface="Century Gothic" panose="020B0502020202020204" pitchFamily="34" charset="0"/>
              </a:rPr>
              <a:t>3</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Room temperature is 24 ºC</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volume of a gas can be calculated using molar volume divided by number of moles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Molar volume is the volume occupied by one mole of gas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2 moles of gas at rtp occupies 12 dm</a:t>
            </a:r>
            <a:r>
              <a:rPr lang="en-GB" sz="2400" baseline="30000" dirty="0">
                <a:latin typeface="Century Gothic" panose="020B0502020202020204" pitchFamily="34" charset="0"/>
              </a:rPr>
              <a:t>3</a:t>
            </a:r>
          </a:p>
          <a:p>
            <a:endParaRPr lang="en-GB" sz="2400" dirty="0">
              <a:latin typeface="Century Gothic" panose="020B0502020202020204" pitchFamily="34" charset="0"/>
            </a:endParaRPr>
          </a:p>
        </p:txBody>
      </p:sp>
      <p:pic>
        <p:nvPicPr>
          <p:cNvPr id="11" name="Google Shape;149;p4">
            <a:extLst>
              <a:ext uri="{FF2B5EF4-FFF2-40B4-BE49-F238E27FC236}">
                <a16:creationId xmlns:a16="http://schemas.microsoft.com/office/drawing/2014/main" id="{A0303633-5184-423F-B58A-0AE085288175}"/>
              </a:ext>
            </a:extLst>
          </p:cNvPr>
          <p:cNvPicPr preferRelativeResize="0"/>
          <p:nvPr/>
        </p:nvPicPr>
        <p:blipFill rotWithShape="1">
          <a:blip r:embed="rId3">
            <a:alphaModFix/>
          </a:blip>
          <a:srcRect/>
          <a:stretch/>
        </p:blipFill>
        <p:spPr>
          <a:xfrm>
            <a:off x="8759790" y="152345"/>
            <a:ext cx="1120928" cy="1451113"/>
          </a:xfrm>
          <a:prstGeom prst="rect">
            <a:avLst/>
          </a:prstGeom>
          <a:noFill/>
          <a:ln>
            <a:noFill/>
          </a:ln>
        </p:spPr>
      </p:pic>
      <p:pic>
        <p:nvPicPr>
          <p:cNvPr id="12" name="Google Shape;150;p4">
            <a:extLst>
              <a:ext uri="{FF2B5EF4-FFF2-40B4-BE49-F238E27FC236}">
                <a16:creationId xmlns:a16="http://schemas.microsoft.com/office/drawing/2014/main" id="{18A7AB51-70CA-415C-A0C7-99C44ABB88F4}"/>
              </a:ext>
            </a:extLst>
          </p:cNvPr>
          <p:cNvPicPr preferRelativeResize="0"/>
          <p:nvPr/>
        </p:nvPicPr>
        <p:blipFill rotWithShape="1">
          <a:blip r:embed="rId4">
            <a:alphaModFix/>
          </a:blip>
          <a:srcRect/>
          <a:stretch/>
        </p:blipFill>
        <p:spPr>
          <a:xfrm rot="10800000">
            <a:off x="10284455" y="0"/>
            <a:ext cx="1116000" cy="1444733"/>
          </a:xfrm>
          <a:prstGeom prst="rect">
            <a:avLst/>
          </a:prstGeom>
          <a:noFill/>
          <a:ln>
            <a:noFill/>
          </a:ln>
        </p:spPr>
      </p:pic>
      <p:sp>
        <p:nvSpPr>
          <p:cNvPr id="3" name="TextBox 2">
            <a:extLst>
              <a:ext uri="{FF2B5EF4-FFF2-40B4-BE49-F238E27FC236}">
                <a16:creationId xmlns:a16="http://schemas.microsoft.com/office/drawing/2014/main" id="{4EEDA05D-EEC4-3E44-AAF2-E451BACD0F4D}"/>
              </a:ext>
            </a:extLst>
          </p:cNvPr>
          <p:cNvSpPr txBox="1"/>
          <p:nvPr/>
        </p:nvSpPr>
        <p:spPr>
          <a:xfrm>
            <a:off x="5007928" y="2606097"/>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8" name="TextBox 7">
            <a:extLst>
              <a:ext uri="{FF2B5EF4-FFF2-40B4-BE49-F238E27FC236}">
                <a16:creationId xmlns:a16="http://schemas.microsoft.com/office/drawing/2014/main" id="{5746573F-9D21-2843-8B49-77222F5FD362}"/>
              </a:ext>
            </a:extLst>
          </p:cNvPr>
          <p:cNvSpPr txBox="1"/>
          <p:nvPr/>
        </p:nvSpPr>
        <p:spPr>
          <a:xfrm>
            <a:off x="10481131" y="3745426"/>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9" name="TextBox 8">
            <a:extLst>
              <a:ext uri="{FF2B5EF4-FFF2-40B4-BE49-F238E27FC236}">
                <a16:creationId xmlns:a16="http://schemas.microsoft.com/office/drawing/2014/main" id="{22E8FA58-F56E-A94E-AC37-87A23C21A55E}"/>
              </a:ext>
            </a:extLst>
          </p:cNvPr>
          <p:cNvSpPr txBox="1"/>
          <p:nvPr/>
        </p:nvSpPr>
        <p:spPr>
          <a:xfrm>
            <a:off x="6674172" y="5183946"/>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0" name="TextBox 9">
            <a:extLst>
              <a:ext uri="{FF2B5EF4-FFF2-40B4-BE49-F238E27FC236}">
                <a16:creationId xmlns:a16="http://schemas.microsoft.com/office/drawing/2014/main" id="{3D584EE3-DB6B-F947-B089-18BD86DC9205}"/>
              </a:ext>
            </a:extLst>
          </p:cNvPr>
          <p:cNvSpPr txBox="1"/>
          <p:nvPr/>
        </p:nvSpPr>
        <p:spPr>
          <a:xfrm>
            <a:off x="6443913" y="1885706"/>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14" name="TextBox 13">
            <a:extLst>
              <a:ext uri="{FF2B5EF4-FFF2-40B4-BE49-F238E27FC236}">
                <a16:creationId xmlns:a16="http://schemas.microsoft.com/office/drawing/2014/main" id="{5D274766-0F69-004B-A0DF-2247B1101A24}"/>
              </a:ext>
            </a:extLst>
          </p:cNvPr>
          <p:cNvSpPr txBox="1"/>
          <p:nvPr/>
        </p:nvSpPr>
        <p:spPr>
          <a:xfrm>
            <a:off x="9510738" y="4470734"/>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5" name="Title 4">
            <a:extLst>
              <a:ext uri="{FF2B5EF4-FFF2-40B4-BE49-F238E27FC236}">
                <a16:creationId xmlns:a16="http://schemas.microsoft.com/office/drawing/2014/main" id="{0ECDBC58-6116-AD51-C5E1-F570582E792A}"/>
              </a:ext>
            </a:extLst>
          </p:cNvPr>
          <p:cNvSpPr>
            <a:spLocks noGrp="1"/>
          </p:cNvSpPr>
          <p:nvPr>
            <p:ph type="title"/>
          </p:nvPr>
        </p:nvSpPr>
        <p:spPr>
          <a:xfrm>
            <a:off x="433674" y="0"/>
            <a:ext cx="10620000" cy="720000"/>
          </a:xfrm>
        </p:spPr>
        <p:txBody>
          <a:bodyPr/>
          <a:lstStyle/>
          <a:p>
            <a:r>
              <a:rPr lang="en-GB" dirty="0">
                <a:latin typeface="Century Gothic" panose="020B0502020202020204" pitchFamily="34" charset="0"/>
              </a:rPr>
              <a:t>True or false?</a:t>
            </a:r>
          </a:p>
        </p:txBody>
      </p:sp>
      <p:cxnSp>
        <p:nvCxnSpPr>
          <p:cNvPr id="2" name="Straight Connector 1">
            <a:extLst>
              <a:ext uri="{FF2B5EF4-FFF2-40B4-BE49-F238E27FC236}">
                <a16:creationId xmlns:a16="http://schemas.microsoft.com/office/drawing/2014/main" id="{3A08FD81-35E4-6E57-3385-E3D44D761A48}"/>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416320"/>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room temperature.</a:t>
            </a:r>
          </a:p>
          <a:p>
            <a:pPr marL="457200" indent="-457200">
              <a:buAutoNum type="arabicPeriod"/>
            </a:pPr>
            <a:r>
              <a:rPr lang="en-GB" sz="2400" dirty="0">
                <a:latin typeface="Century Gothic" panose="020B0502020202020204" pitchFamily="34" charset="0"/>
              </a:rPr>
              <a:t>State room pressure.</a:t>
            </a:r>
          </a:p>
          <a:p>
            <a:pPr marL="457200" indent="-457200">
              <a:buAutoNum type="arabicPeriod"/>
            </a:pPr>
            <a:r>
              <a:rPr lang="en-GB" sz="2400" dirty="0">
                <a:latin typeface="Century Gothic" panose="020B0502020202020204" pitchFamily="34" charset="0"/>
              </a:rPr>
              <a:t>Explain what is meant by ‘rtp’.</a:t>
            </a:r>
          </a:p>
          <a:p>
            <a:pPr marL="457200" indent="-457200">
              <a:buAutoNum type="arabicPeriod"/>
            </a:pPr>
            <a:r>
              <a:rPr lang="en-GB" sz="2400" dirty="0">
                <a:latin typeface="Century Gothic" panose="020B0502020202020204" pitchFamily="34" charset="0"/>
              </a:rPr>
              <a:t>Define molar volume.</a:t>
            </a:r>
          </a:p>
          <a:p>
            <a:pPr marL="457200" indent="-457200">
              <a:buAutoNum type="arabicPeriod"/>
            </a:pPr>
            <a:r>
              <a:rPr lang="en-GB" sz="2400" dirty="0">
                <a:latin typeface="Century Gothic" panose="020B0502020202020204" pitchFamily="34" charset="0"/>
              </a:rPr>
              <a:t>State the unit of volume.</a:t>
            </a:r>
          </a:p>
          <a:p>
            <a:pPr marL="457200" indent="-457200">
              <a:buAutoNum type="arabicPeriod"/>
            </a:pPr>
            <a:r>
              <a:rPr lang="en-GB" sz="2400" dirty="0">
                <a:latin typeface="Century Gothic" panose="020B0502020202020204" pitchFamily="34" charset="0"/>
              </a:rPr>
              <a:t>State molar volume at rtp.</a:t>
            </a:r>
          </a:p>
          <a:p>
            <a:pPr marL="457200" indent="-457200">
              <a:buAutoNum type="arabicPeriod"/>
            </a:pPr>
            <a:r>
              <a:rPr lang="en-GB" sz="2400" dirty="0">
                <a:latin typeface="Century Gothic" panose="020B0502020202020204" pitchFamily="34" charset="0"/>
              </a:rPr>
              <a:t>State the equation that links volume, molar volume and number of moles.</a:t>
            </a:r>
          </a:p>
          <a:p>
            <a:endParaRPr lang="en-GB" sz="2400" dirty="0">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7F116220-C745-7073-03CE-B16CE901B24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453831"/>
              </a:xfrm>
              <a:prstGeom prst="rect">
                <a:avLst/>
              </a:prstGeom>
              <a:noFill/>
            </p:spPr>
            <p:txBody>
              <a:bodyPr wrap="square">
                <a:spAutoFit/>
              </a:bodyPr>
              <a:lstStyle/>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20 ºC</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1 atmosphere</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Room temperature and pressure</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The volume occupied by one mole of gas at room temperature and pressure.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dm</a:t>
                </a:r>
                <a:r>
                  <a:rPr lang="en-GB" sz="2400" b="1" baseline="30000" dirty="0">
                    <a:solidFill>
                      <a:schemeClr val="accent2">
                        <a:lumMod val="60000"/>
                        <a:lumOff val="40000"/>
                      </a:schemeClr>
                    </a:solidFill>
                    <a:latin typeface="Century Gothic" panose="020B0502020202020204" pitchFamily="34" charset="0"/>
                  </a:rPr>
                  <a:t>3</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24 dm</a:t>
                </a:r>
                <a:r>
                  <a:rPr lang="en-GB" sz="2400" b="1" baseline="30000" dirty="0">
                    <a:solidFill>
                      <a:schemeClr val="accent2">
                        <a:lumMod val="60000"/>
                        <a:lumOff val="40000"/>
                      </a:schemeClr>
                    </a:solidFill>
                    <a:latin typeface="Century Gothic" panose="020B0502020202020204" pitchFamily="34" charset="0"/>
                  </a:rPr>
                  <a:t>3</a:t>
                </a:r>
              </a:p>
              <a:p>
                <a:pPr marL="457200" indent="-457200">
                  <a:buFontTx/>
                  <a:buAutoNum type="arabicPeriod"/>
                </a:pPr>
                <a14:m>
                  <m:oMath xmlns:m="http://schemas.openxmlformats.org/officeDocument/2006/math">
                    <m:r>
                      <a:rPr lang="en-GB" sz="2400" b="1" i="0" dirty="0">
                        <a:solidFill>
                          <a:schemeClr val="accent2">
                            <a:lumMod val="60000"/>
                            <a:lumOff val="40000"/>
                          </a:schemeClr>
                        </a:solidFill>
                        <a:latin typeface="Cambria Math" panose="02040503050406030204" pitchFamily="18" charset="0"/>
                      </a:rPr>
                      <m:t>𝐍𝐮𝐦𝐛𝐞𝐫</m:t>
                    </m:r>
                    <m:r>
                      <a:rPr lang="en-GB" sz="2400" b="1" i="0" dirty="0">
                        <a:solidFill>
                          <a:schemeClr val="accent2">
                            <a:lumMod val="60000"/>
                            <a:lumOff val="40000"/>
                          </a:schemeClr>
                        </a:solidFill>
                        <a:latin typeface="Cambria Math" panose="02040503050406030204" pitchFamily="18" charset="0"/>
                      </a:rPr>
                      <m:t> </m:t>
                    </m:r>
                    <m:r>
                      <a:rPr lang="en-GB" sz="2400" b="1" i="0" dirty="0">
                        <a:solidFill>
                          <a:schemeClr val="accent2">
                            <a:lumMod val="60000"/>
                            <a:lumOff val="40000"/>
                          </a:schemeClr>
                        </a:solidFill>
                        <a:latin typeface="Cambria Math" panose="02040503050406030204" pitchFamily="18" charset="0"/>
                      </a:rPr>
                      <m:t>𝐨𝐟</m:t>
                    </m:r>
                    <m:r>
                      <a:rPr lang="en-GB" sz="2400" b="1" i="0" dirty="0">
                        <a:solidFill>
                          <a:schemeClr val="accent2">
                            <a:lumMod val="60000"/>
                            <a:lumOff val="40000"/>
                          </a:schemeClr>
                        </a:solidFill>
                        <a:latin typeface="Cambria Math" panose="02040503050406030204" pitchFamily="18" charset="0"/>
                      </a:rPr>
                      <m:t> </m:t>
                    </m:r>
                    <m:r>
                      <a:rPr lang="en-GB" sz="2400" b="1" i="0" dirty="0">
                        <a:solidFill>
                          <a:schemeClr val="accent2">
                            <a:lumMod val="60000"/>
                            <a:lumOff val="40000"/>
                          </a:schemeClr>
                        </a:solidFill>
                        <a:latin typeface="Cambria Math" panose="02040503050406030204" pitchFamily="18" charset="0"/>
                      </a:rPr>
                      <m:t>𝐦𝐨𝐥𝐞𝐬</m:t>
                    </m:r>
                    <m:r>
                      <a:rPr lang="en-GB" sz="2400" b="1" i="0" dirty="0">
                        <a:solidFill>
                          <a:schemeClr val="accent2">
                            <a:lumMod val="60000"/>
                            <a:lumOff val="40000"/>
                          </a:schemeClr>
                        </a:solidFill>
                        <a:latin typeface="Cambria Math" panose="02040503050406030204" pitchFamily="18" charset="0"/>
                      </a:rPr>
                      <m:t> = </m:t>
                    </m:r>
                    <m:f>
                      <m:fPr>
                        <m:ctrlPr>
                          <a:rPr lang="en-GB" sz="2400" b="1" i="1" dirty="0">
                            <a:solidFill>
                              <a:schemeClr val="accent2">
                                <a:lumMod val="60000"/>
                                <a:lumOff val="40000"/>
                              </a:schemeClr>
                            </a:solidFill>
                            <a:latin typeface="Cambria Math" panose="02040503050406030204" pitchFamily="18" charset="0"/>
                          </a:rPr>
                        </m:ctrlPr>
                      </m:fPr>
                      <m:num>
                        <m:r>
                          <a:rPr lang="en-GB" sz="2400" b="1" i="0" dirty="0" smtClean="0">
                            <a:solidFill>
                              <a:schemeClr val="accent2">
                                <a:lumMod val="60000"/>
                                <a:lumOff val="40000"/>
                              </a:schemeClr>
                            </a:solidFill>
                            <a:latin typeface="Cambria Math" panose="02040503050406030204" pitchFamily="18" charset="0"/>
                          </a:rPr>
                          <m:t>𝐕𝐨𝐥𝐮𝐦𝐞</m:t>
                        </m:r>
                      </m:num>
                      <m:den>
                        <m:r>
                          <a:rPr lang="en-GB" sz="2400" b="1" i="0" dirty="0" smtClean="0">
                            <a:solidFill>
                              <a:schemeClr val="accent2">
                                <a:lumMod val="60000"/>
                                <a:lumOff val="40000"/>
                              </a:schemeClr>
                            </a:solidFill>
                            <a:latin typeface="Cambria Math" panose="02040503050406030204" pitchFamily="18" charset="0"/>
                          </a:rPr>
                          <m:t>𝐌𝐨𝐥𝐚𝐫</m:t>
                        </m:r>
                        <m:r>
                          <a:rPr lang="en-GB" sz="2400" b="1" i="0" dirty="0" smtClean="0">
                            <a:solidFill>
                              <a:schemeClr val="accent2">
                                <a:lumMod val="60000"/>
                                <a:lumOff val="40000"/>
                              </a:schemeClr>
                            </a:solidFill>
                            <a:latin typeface="Cambria Math" panose="02040503050406030204" pitchFamily="18" charset="0"/>
                          </a:rPr>
                          <m:t> </m:t>
                        </m:r>
                        <m:r>
                          <a:rPr lang="en-GB" sz="2400" b="1" i="0" dirty="0" smtClean="0">
                            <a:solidFill>
                              <a:schemeClr val="accent2">
                                <a:lumMod val="60000"/>
                                <a:lumOff val="40000"/>
                              </a:schemeClr>
                            </a:solidFill>
                            <a:latin typeface="Cambria Math" panose="02040503050406030204" pitchFamily="18" charset="0"/>
                          </a:rPr>
                          <m:t>𝐯𝐨𝐥𝐮𝐦𝐞</m:t>
                        </m:r>
                      </m:den>
                    </m:f>
                    <m:r>
                      <a:rPr lang="en-GB" sz="2400" b="1" i="0" dirty="0">
                        <a:solidFill>
                          <a:schemeClr val="accent2">
                            <a:lumMod val="60000"/>
                            <a:lumOff val="40000"/>
                          </a:schemeClr>
                        </a:solidFill>
                        <a:latin typeface="Cambria Math" panose="02040503050406030204" pitchFamily="18" charset="0"/>
                      </a:rPr>
                      <m:t> </m:t>
                    </m:r>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endParaRPr lang="en-GB" sz="2400" b="1" baseline="30000" dirty="0">
                  <a:solidFill>
                    <a:schemeClr val="accent2">
                      <a:lumMod val="60000"/>
                      <a:lumOff val="40000"/>
                    </a:schemeClr>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3453831"/>
              </a:xfrm>
              <a:prstGeom prst="rect">
                <a:avLst/>
              </a:prstGeom>
              <a:blipFill>
                <a:blip r:embed="rId3"/>
                <a:stretch>
                  <a:fillRect l="-897" t="-1465"/>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C97E96E9-1D40-BF52-3B58-3BAA24D1D4E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lstStyle/>
          <a:p>
            <a:r>
              <a:rPr lang="en-US" sz="2600" b="1" dirty="0">
                <a:latin typeface="Century Gothic" panose="020B0502020202020204" pitchFamily="34" charset="0"/>
              </a:rPr>
              <a:t>I: Calculating volume of a gas</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0781588" cy="1107996"/>
          </a:xfrm>
          <a:prstGeom prst="rect">
            <a:avLst/>
          </a:prstGeom>
          <a:noFill/>
        </p:spPr>
        <p:txBody>
          <a:bodyPr wrap="square">
            <a:spAutoFit/>
          </a:bodyPr>
          <a:lstStyle/>
          <a:p>
            <a:r>
              <a:rPr lang="en-US" sz="2200" dirty="0">
                <a:latin typeface="Century Gothic" panose="020B0502020202020204" pitchFamily="34" charset="0"/>
              </a:rPr>
              <a:t>Nitrogen reacts with hydrogen to form ammonia, according to the equation:</a:t>
            </a:r>
          </a:p>
          <a:p>
            <a:endParaRPr lang="en-US" sz="2200" dirty="0">
              <a:latin typeface="Century Gothic" panose="020B0502020202020204" pitchFamily="34" charset="0"/>
            </a:endParaRPr>
          </a:p>
          <a:p>
            <a:pPr algn="ctr"/>
            <a:r>
              <a:rPr lang="en-US" sz="2200" dirty="0">
                <a:latin typeface="Century Gothic" panose="020B0502020202020204" pitchFamily="34" charset="0"/>
              </a:rPr>
              <a:t>N</a:t>
            </a:r>
            <a:r>
              <a:rPr lang="en-US" sz="2200" baseline="-25000" dirty="0">
                <a:latin typeface="Century Gothic" panose="020B0502020202020204" pitchFamily="34" charset="0"/>
              </a:rPr>
              <a:t>2</a:t>
            </a:r>
            <a:r>
              <a:rPr lang="en-US" sz="2200" dirty="0">
                <a:latin typeface="Century Gothic" panose="020B0502020202020204" pitchFamily="34" charset="0"/>
              </a:rPr>
              <a:t> </a:t>
            </a:r>
            <a:r>
              <a:rPr lang="en-US" sz="2200" b="1" dirty="0">
                <a:latin typeface="Century Gothic" panose="020B0502020202020204" pitchFamily="34" charset="0"/>
              </a:rPr>
              <a:t>(g)</a:t>
            </a:r>
            <a:r>
              <a:rPr lang="en-US" sz="2200" dirty="0">
                <a:latin typeface="Century Gothic" panose="020B0502020202020204" pitchFamily="34" charset="0"/>
              </a:rPr>
              <a:t> + 3 H</a:t>
            </a:r>
            <a:r>
              <a:rPr lang="en-US" sz="2200" baseline="-25000" dirty="0">
                <a:latin typeface="Century Gothic" panose="020B0502020202020204" pitchFamily="34" charset="0"/>
              </a:rPr>
              <a:t>2</a:t>
            </a:r>
            <a:r>
              <a:rPr lang="en-US" sz="2200" dirty="0">
                <a:latin typeface="Century Gothic" panose="020B0502020202020204" pitchFamily="34" charset="0"/>
              </a:rPr>
              <a:t> </a:t>
            </a:r>
            <a:r>
              <a:rPr lang="en-US" sz="2200" b="1" dirty="0">
                <a:latin typeface="Century Gothic" panose="020B0502020202020204" pitchFamily="34" charset="0"/>
              </a:rPr>
              <a:t>(g)</a:t>
            </a:r>
            <a:r>
              <a:rPr lang="en-US" sz="2200" dirty="0">
                <a:latin typeface="Century Gothic" panose="020B0502020202020204" pitchFamily="34" charset="0"/>
              </a:rPr>
              <a:t> </a:t>
            </a:r>
            <a:r>
              <a:rPr lang="en-US" sz="2200" dirty="0">
                <a:latin typeface="Century Gothic" panose="020B0502020202020204" pitchFamily="34" charset="0"/>
                <a:sym typeface="Wingdings" pitchFamily="2" charset="2"/>
              </a:rPr>
              <a:t> 2 NH</a:t>
            </a:r>
            <a:r>
              <a:rPr lang="en-US" sz="2200" baseline="-25000" dirty="0">
                <a:latin typeface="Century Gothic" panose="020B0502020202020204" pitchFamily="34" charset="0"/>
                <a:sym typeface="Wingdings" pitchFamily="2" charset="2"/>
              </a:rPr>
              <a:t>3</a:t>
            </a:r>
            <a:r>
              <a:rPr lang="en-US" sz="2200" dirty="0">
                <a:latin typeface="Century Gothic" panose="020B0502020202020204" pitchFamily="34" charset="0"/>
                <a:sym typeface="Wingdings" pitchFamily="2" charset="2"/>
              </a:rPr>
              <a:t> </a:t>
            </a:r>
            <a:r>
              <a:rPr lang="en-US" sz="2200" b="1" dirty="0">
                <a:latin typeface="Century Gothic" panose="020B0502020202020204" pitchFamily="34" charset="0"/>
                <a:sym typeface="Wingdings" pitchFamily="2" charset="2"/>
              </a:rPr>
              <a:t>(g)</a:t>
            </a:r>
            <a:endParaRPr lang="en-US" sz="2200" b="1" dirty="0">
              <a:latin typeface="Century Gothic" panose="020B0502020202020204" pitchFamily="34" charset="0"/>
            </a:endParaRPr>
          </a:p>
        </p:txBody>
      </p:sp>
      <p:sp>
        <p:nvSpPr>
          <p:cNvPr id="4" name="TextBox 3">
            <a:extLst>
              <a:ext uri="{FF2B5EF4-FFF2-40B4-BE49-F238E27FC236}">
                <a16:creationId xmlns:a16="http://schemas.microsoft.com/office/drawing/2014/main" id="{D07DD3C4-E122-30D7-8BA1-2E00859C39EF}"/>
              </a:ext>
            </a:extLst>
          </p:cNvPr>
          <p:cNvSpPr txBox="1"/>
          <p:nvPr/>
        </p:nvSpPr>
        <p:spPr>
          <a:xfrm>
            <a:off x="348267" y="2262668"/>
            <a:ext cx="10801953" cy="769441"/>
          </a:xfrm>
          <a:prstGeom prst="rect">
            <a:avLst/>
          </a:prstGeom>
          <a:noFill/>
        </p:spPr>
        <p:txBody>
          <a:bodyPr wrap="square">
            <a:spAutoFit/>
          </a:bodyPr>
          <a:lstStyle/>
          <a:p>
            <a:r>
              <a:rPr lang="en-US" sz="2200" i="1" dirty="0">
                <a:latin typeface="Century Gothic" panose="020B0502020202020204" pitchFamily="34" charset="0"/>
              </a:rPr>
              <a:t>Calculate the volume of ammonia that could be made from 100 cm</a:t>
            </a:r>
            <a:r>
              <a:rPr lang="en-US" sz="2200" i="1" baseline="30000" dirty="0">
                <a:latin typeface="Century Gothic" panose="020B0502020202020204" pitchFamily="34" charset="0"/>
              </a:rPr>
              <a:t>3</a:t>
            </a:r>
            <a:r>
              <a:rPr lang="en-US" sz="2200" i="1" dirty="0">
                <a:latin typeface="Century Gothic" panose="020B0502020202020204" pitchFamily="34" charset="0"/>
              </a:rPr>
              <a:t> of nitrogen if hydrogen is in excess.</a:t>
            </a:r>
          </a:p>
        </p:txBody>
      </p:sp>
      <p:sp>
        <p:nvSpPr>
          <p:cNvPr id="3" name="TextBox 2">
            <a:extLst>
              <a:ext uri="{FF2B5EF4-FFF2-40B4-BE49-F238E27FC236}">
                <a16:creationId xmlns:a16="http://schemas.microsoft.com/office/drawing/2014/main" id="{6095EAB9-3AC7-22F3-DAAA-DD0837E0C823}"/>
              </a:ext>
            </a:extLst>
          </p:cNvPr>
          <p:cNvSpPr txBox="1"/>
          <p:nvPr/>
        </p:nvSpPr>
        <p:spPr>
          <a:xfrm>
            <a:off x="390713" y="2961732"/>
            <a:ext cx="6774361" cy="769441"/>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Mole ratio = 1 : 2</a:t>
            </a:r>
          </a:p>
          <a:p>
            <a:r>
              <a:rPr lang="en-US" sz="2200" b="1" dirty="0">
                <a:solidFill>
                  <a:schemeClr val="accent1"/>
                </a:solidFill>
                <a:latin typeface="Century Gothic" panose="020B0502020202020204" pitchFamily="34" charset="0"/>
              </a:rPr>
              <a:t>100 cm</a:t>
            </a:r>
            <a:r>
              <a:rPr lang="en-US" sz="2200" b="1" baseline="30000" dirty="0">
                <a:solidFill>
                  <a:schemeClr val="accent1"/>
                </a:solidFill>
                <a:latin typeface="Century Gothic" panose="020B0502020202020204" pitchFamily="34" charset="0"/>
              </a:rPr>
              <a:t>3</a:t>
            </a:r>
            <a:r>
              <a:rPr lang="en-US" sz="2200" b="1" dirty="0">
                <a:solidFill>
                  <a:schemeClr val="accent1"/>
                </a:solidFill>
                <a:latin typeface="Century Gothic" panose="020B0502020202020204" pitchFamily="34" charset="0"/>
              </a:rPr>
              <a:t> of nitrogen: 200 cm</a:t>
            </a:r>
            <a:r>
              <a:rPr lang="en-US" sz="2200" b="1" baseline="30000" dirty="0">
                <a:solidFill>
                  <a:schemeClr val="accent1"/>
                </a:solidFill>
                <a:latin typeface="Century Gothic" panose="020B0502020202020204" pitchFamily="34" charset="0"/>
              </a:rPr>
              <a:t>3</a:t>
            </a:r>
            <a:r>
              <a:rPr lang="en-US" sz="2200" b="1" dirty="0">
                <a:solidFill>
                  <a:schemeClr val="accent1"/>
                </a:solidFill>
                <a:latin typeface="Century Gothic" panose="020B0502020202020204" pitchFamily="34" charset="0"/>
              </a:rPr>
              <a:t> of ammonia</a:t>
            </a:r>
          </a:p>
        </p:txBody>
      </p:sp>
      <p:sp>
        <p:nvSpPr>
          <p:cNvPr id="5" name="TextBox 4">
            <a:extLst>
              <a:ext uri="{FF2B5EF4-FFF2-40B4-BE49-F238E27FC236}">
                <a16:creationId xmlns:a16="http://schemas.microsoft.com/office/drawing/2014/main" id="{6AB95EAB-6D29-A3F0-E03F-26C1BE952B60}"/>
              </a:ext>
            </a:extLst>
          </p:cNvPr>
          <p:cNvSpPr txBox="1"/>
          <p:nvPr/>
        </p:nvSpPr>
        <p:spPr>
          <a:xfrm>
            <a:off x="367046" y="4005509"/>
            <a:ext cx="10810470" cy="769441"/>
          </a:xfrm>
          <a:prstGeom prst="rect">
            <a:avLst/>
          </a:prstGeom>
          <a:noFill/>
        </p:spPr>
        <p:txBody>
          <a:bodyPr wrap="square">
            <a:spAutoFit/>
          </a:bodyPr>
          <a:lstStyle/>
          <a:p>
            <a:r>
              <a:rPr lang="en-US" sz="2200" i="1" dirty="0">
                <a:latin typeface="Century Gothic" panose="020B0502020202020204" pitchFamily="34" charset="0"/>
              </a:rPr>
              <a:t>Calculate the volume of ammonia that could be made from 240 cm</a:t>
            </a:r>
            <a:r>
              <a:rPr lang="en-US" sz="2200" i="1" baseline="30000" dirty="0">
                <a:latin typeface="Century Gothic" panose="020B0502020202020204" pitchFamily="34" charset="0"/>
              </a:rPr>
              <a:t>3</a:t>
            </a:r>
            <a:r>
              <a:rPr lang="en-US" sz="2200" i="1" dirty="0">
                <a:latin typeface="Century Gothic" panose="020B0502020202020204" pitchFamily="34" charset="0"/>
              </a:rPr>
              <a:t> of hydrogen if nitrogen is in excess.</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A265FAF-80CF-4CDC-032A-442631098527}"/>
              </a:ext>
            </a:extLst>
          </p:cNvPr>
          <p:cNvSpPr txBox="1"/>
          <p:nvPr/>
        </p:nvSpPr>
        <p:spPr>
          <a:xfrm>
            <a:off x="461226" y="4792807"/>
            <a:ext cx="6774361" cy="769441"/>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Mole ratio = 3 : 2</a:t>
            </a:r>
          </a:p>
          <a:p>
            <a:r>
              <a:rPr lang="en-US" sz="2200" b="1" dirty="0">
                <a:solidFill>
                  <a:schemeClr val="accent1"/>
                </a:solidFill>
                <a:latin typeface="Century Gothic" panose="020B0502020202020204" pitchFamily="34" charset="0"/>
              </a:rPr>
              <a:t>240 cm</a:t>
            </a:r>
            <a:r>
              <a:rPr lang="en-US" sz="2200" b="1" baseline="30000" dirty="0">
                <a:solidFill>
                  <a:schemeClr val="accent1"/>
                </a:solidFill>
                <a:latin typeface="Century Gothic" panose="020B0502020202020204" pitchFamily="34" charset="0"/>
              </a:rPr>
              <a:t>3</a:t>
            </a:r>
            <a:r>
              <a:rPr lang="en-US" sz="2200" b="1" dirty="0">
                <a:solidFill>
                  <a:schemeClr val="accent1"/>
                </a:solidFill>
                <a:latin typeface="Century Gothic" panose="020B0502020202020204" pitchFamily="34" charset="0"/>
              </a:rPr>
              <a:t> of hydrogen: 160 cm</a:t>
            </a:r>
            <a:r>
              <a:rPr lang="en-US" sz="2200" b="1" baseline="30000" dirty="0">
                <a:solidFill>
                  <a:schemeClr val="accent1"/>
                </a:solidFill>
                <a:latin typeface="Century Gothic" panose="020B0502020202020204" pitchFamily="34" charset="0"/>
              </a:rPr>
              <a:t>3</a:t>
            </a:r>
            <a:r>
              <a:rPr lang="en-US" sz="2200" b="1" dirty="0">
                <a:solidFill>
                  <a:schemeClr val="accent1"/>
                </a:solidFill>
                <a:latin typeface="Century Gothic" panose="020B0502020202020204" pitchFamily="34" charset="0"/>
              </a:rPr>
              <a:t> of ammonia</a:t>
            </a:r>
          </a:p>
        </p:txBody>
      </p:sp>
      <p:sp>
        <p:nvSpPr>
          <p:cNvPr id="10" name="TextBox 9">
            <a:extLst>
              <a:ext uri="{FF2B5EF4-FFF2-40B4-BE49-F238E27FC236}">
                <a16:creationId xmlns:a16="http://schemas.microsoft.com/office/drawing/2014/main" id="{2C9BE182-F951-7142-F462-2B1C4C632968}"/>
              </a:ext>
            </a:extLst>
          </p:cNvPr>
          <p:cNvSpPr txBox="1"/>
          <p:nvPr/>
        </p:nvSpPr>
        <p:spPr>
          <a:xfrm>
            <a:off x="477149" y="5695834"/>
            <a:ext cx="9226409" cy="430887"/>
          </a:xfrm>
          <a:prstGeom prst="rect">
            <a:avLst/>
          </a:prstGeom>
          <a:noFill/>
        </p:spPr>
        <p:txBody>
          <a:bodyPr wrap="square">
            <a:spAutoFit/>
          </a:bodyPr>
          <a:lstStyle/>
          <a:p>
            <a:r>
              <a:rPr lang="en-US" sz="2200" i="1" dirty="0">
                <a:solidFill>
                  <a:schemeClr val="accent1"/>
                </a:solidFill>
                <a:latin typeface="Century Gothic" panose="020B0502020202020204" pitchFamily="34" charset="0"/>
              </a:rPr>
              <a:t>We can divide by 3 then multiply by 2 or multiply by 2/3</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lstStyle/>
          <a:p>
            <a:r>
              <a:rPr lang="en-US" sz="2600" b="1" dirty="0">
                <a:latin typeface="Century Gothic" panose="020B0502020202020204" pitchFamily="34" charset="0"/>
              </a:rPr>
              <a:t>We: using volume of gas in an equation </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0964240" cy="1200329"/>
          </a:xfrm>
          <a:prstGeom prst="rect">
            <a:avLst/>
          </a:prstGeom>
          <a:noFill/>
        </p:spPr>
        <p:txBody>
          <a:bodyPr wrap="square">
            <a:spAutoFit/>
          </a:bodyPr>
          <a:lstStyle/>
          <a:p>
            <a:r>
              <a:rPr lang="en-US" sz="2400" dirty="0">
                <a:latin typeface="Century Gothic" panose="020B0502020202020204" pitchFamily="34" charset="0"/>
              </a:rPr>
              <a:t>Sodium reacts with chlorine to form sodium chloride, according to the equation:</a:t>
            </a:r>
          </a:p>
          <a:p>
            <a:pPr algn="ctr"/>
            <a:r>
              <a:rPr lang="en-US" sz="2400" dirty="0">
                <a:latin typeface="Century Gothic" panose="020B0502020202020204" pitchFamily="34" charset="0"/>
              </a:rPr>
              <a:t>2 Na</a:t>
            </a:r>
            <a:r>
              <a:rPr lang="en-US" sz="2400" b="1" dirty="0">
                <a:latin typeface="Century Gothic" panose="020B0502020202020204" pitchFamily="34" charset="0"/>
              </a:rPr>
              <a:t> (s) </a:t>
            </a:r>
            <a:r>
              <a:rPr lang="en-US" sz="2400" dirty="0">
                <a:latin typeface="Century Gothic" panose="020B0502020202020204" pitchFamily="34" charset="0"/>
              </a:rPr>
              <a:t>+ C</a:t>
            </a:r>
            <a:r>
              <a:rPr lang="en-US" sz="2400" dirty="0">
                <a:latin typeface="PT Sans" panose="020B0503020203020204" pitchFamily="34" charset="77"/>
              </a:rPr>
              <a:t>l</a:t>
            </a:r>
            <a:r>
              <a:rPr lang="en-US" sz="2400" baseline="-25000" dirty="0">
                <a:latin typeface="Century Gothic" panose="020B0502020202020204" pitchFamily="34" charset="0"/>
              </a:rPr>
              <a:t>2</a:t>
            </a:r>
            <a:r>
              <a:rPr lang="en-US" sz="2400" dirty="0">
                <a:latin typeface="Century Gothic" panose="020B0502020202020204" pitchFamily="34" charset="0"/>
              </a:rPr>
              <a:t> </a:t>
            </a:r>
            <a:r>
              <a:rPr lang="en-US" sz="2400" b="1" dirty="0">
                <a:latin typeface="Century Gothic" panose="020B0502020202020204" pitchFamily="34" charset="0"/>
              </a:rPr>
              <a:t>(g) </a:t>
            </a:r>
            <a:r>
              <a:rPr lang="en-US" sz="2400" dirty="0">
                <a:latin typeface="Century Gothic" panose="020B0502020202020204" pitchFamily="34" charset="0"/>
                <a:sym typeface="Wingdings" pitchFamily="2" charset="2"/>
              </a:rPr>
              <a:t> 2 NaC</a:t>
            </a:r>
            <a:r>
              <a:rPr lang="en-US" sz="2400" dirty="0">
                <a:latin typeface="PT Sans" panose="020B0503020203020204" pitchFamily="34" charset="77"/>
                <a:sym typeface="Wingdings" pitchFamily="2" charset="2"/>
              </a:rPr>
              <a:t>l</a:t>
            </a:r>
            <a:r>
              <a:rPr lang="en-US" sz="2400" dirty="0">
                <a:latin typeface="Century Gothic" panose="020B0502020202020204" pitchFamily="34" charset="0"/>
                <a:sym typeface="Wingdings" pitchFamily="2" charset="2"/>
              </a:rPr>
              <a:t> </a:t>
            </a:r>
            <a:r>
              <a:rPr lang="en-US" sz="2400" b="1" dirty="0">
                <a:latin typeface="Century Gothic" panose="020B0502020202020204" pitchFamily="34" charset="0"/>
                <a:sym typeface="Wingdings" pitchFamily="2" charset="2"/>
              </a:rPr>
              <a:t>(s)</a:t>
            </a:r>
            <a:endParaRPr lang="en-US" sz="2400" b="1"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659F16-CD87-C07B-3550-CB8737D70647}"/>
                  </a:ext>
                </a:extLst>
              </p:cNvPr>
              <p:cNvSpPr txBox="1"/>
              <p:nvPr/>
            </p:nvSpPr>
            <p:spPr>
              <a:xfrm>
                <a:off x="333978" y="2969594"/>
                <a:ext cx="5275251" cy="631455"/>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𝐯𝐨𝐥𝐮𝐦𝐞</m:t>
                        </m:r>
                      </m:num>
                      <m:den>
                        <m:r>
                          <a:rPr lang="en-GB" sz="2400" b="1" i="0" dirty="0" smtClean="0">
                            <a:solidFill>
                              <a:schemeClr val="accent1"/>
                            </a:solidFill>
                            <a:latin typeface="Cambria Math" panose="02040503050406030204" pitchFamily="18" charset="0"/>
                          </a:rPr>
                          <m:t>𝐦𝐨𝐥𝐚𝐫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𝐯𝐨𝐥𝐮𝐦𝐞</m:t>
                        </m:r>
                      </m:den>
                    </m:f>
                  </m:oMath>
                </a14:m>
                <a:endParaRPr lang="en-US"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27659F16-CD87-C07B-3550-CB8737D70647}"/>
                  </a:ext>
                </a:extLst>
              </p:cNvPr>
              <p:cNvSpPr txBox="1">
                <a:spLocks noRot="1" noChangeAspect="1" noMove="1" noResize="1" noEditPoints="1" noAdjustHandles="1" noChangeArrowheads="1" noChangeShapeType="1" noTextEdit="1"/>
              </p:cNvSpPr>
              <p:nvPr/>
            </p:nvSpPr>
            <p:spPr>
              <a:xfrm>
                <a:off x="333978" y="2969594"/>
                <a:ext cx="5275251" cy="631455"/>
              </a:xfrm>
              <a:prstGeom prst="rect">
                <a:avLst/>
              </a:prstGeom>
              <a:blipFill>
                <a:blip r:embed="rId3"/>
                <a:stretch>
                  <a:fillRect l="-481" b="-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3CD235-9FA8-16E2-E5C2-61711434EA7C}"/>
                  </a:ext>
                </a:extLst>
              </p:cNvPr>
              <p:cNvSpPr txBox="1"/>
              <p:nvPr/>
            </p:nvSpPr>
            <p:spPr>
              <a:xfrm>
                <a:off x="341513" y="3590498"/>
                <a:ext cx="4953817" cy="631904"/>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𝟕𝟓</m:t>
                        </m:r>
                      </m:num>
                      <m:den>
                        <m:r>
                          <a:rPr lang="en-GB" sz="2400" b="1" i="0" dirty="0" smtClean="0">
                            <a:solidFill>
                              <a:schemeClr val="accent1"/>
                            </a:solidFill>
                            <a:latin typeface="Cambria Math" panose="02040503050406030204" pitchFamily="18" charset="0"/>
                          </a:rPr>
                          <m:t>𝟐𝟒</m:t>
                        </m:r>
                        <m:r>
                          <a:rPr lang="en-GB" sz="2400" b="1" i="0" dirty="0" smtClean="0">
                            <a:solidFill>
                              <a:schemeClr val="accent1"/>
                            </a:solidFill>
                            <a:latin typeface="Cambria Math" panose="02040503050406030204" pitchFamily="18" charset="0"/>
                          </a:rPr>
                          <m:t> </m:t>
                        </m:r>
                      </m:den>
                    </m:f>
                  </m:oMath>
                </a14:m>
                <a:endParaRPr lang="en-US"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693CD235-9FA8-16E2-E5C2-61711434EA7C}"/>
                  </a:ext>
                </a:extLst>
              </p:cNvPr>
              <p:cNvSpPr txBox="1">
                <a:spLocks noRot="1" noChangeAspect="1" noMove="1" noResize="1" noEditPoints="1" noAdjustHandles="1" noChangeArrowheads="1" noChangeShapeType="1" noTextEdit="1"/>
              </p:cNvSpPr>
              <p:nvPr/>
            </p:nvSpPr>
            <p:spPr>
              <a:xfrm>
                <a:off x="341513" y="3590498"/>
                <a:ext cx="4953817" cy="631904"/>
              </a:xfrm>
              <a:prstGeom prst="rect">
                <a:avLst/>
              </a:prstGeom>
              <a:blipFill>
                <a:blip r:embed="rId4"/>
                <a:stretch>
                  <a:fillRect l="-255" b="-176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A1FB04-B310-9453-6920-FA16C9CAEFD5}"/>
                  </a:ext>
                </a:extLst>
              </p:cNvPr>
              <p:cNvSpPr txBox="1"/>
              <p:nvPr/>
            </p:nvSpPr>
            <p:spPr>
              <a:xfrm>
                <a:off x="334935" y="4144870"/>
                <a:ext cx="6245478"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𝟎𝟑𝟏𝟐𝟓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US" sz="2400" b="1" baseline="30000" dirty="0">
                  <a:solidFill>
                    <a:schemeClr val="accent1"/>
                  </a:solidFill>
                  <a:latin typeface="Century Gothic" panose="020B0502020202020204" pitchFamily="34" charset="0"/>
                </a:endParaRPr>
              </a:p>
            </p:txBody>
          </p:sp>
        </mc:Choice>
        <mc:Fallback xmlns="">
          <p:sp>
            <p:nvSpPr>
              <p:cNvPr id="19" name="TextBox 18">
                <a:extLst>
                  <a:ext uri="{FF2B5EF4-FFF2-40B4-BE49-F238E27FC236}">
                    <a16:creationId xmlns:a16="http://schemas.microsoft.com/office/drawing/2014/main" id="{5CA1FB04-B310-9453-6920-FA16C9CAEFD5}"/>
                  </a:ext>
                </a:extLst>
              </p:cNvPr>
              <p:cNvSpPr txBox="1">
                <a:spLocks noRot="1" noChangeAspect="1" noMove="1" noResize="1" noEditPoints="1" noAdjustHandles="1" noChangeArrowheads="1" noChangeShapeType="1" noTextEdit="1"/>
              </p:cNvSpPr>
              <p:nvPr/>
            </p:nvSpPr>
            <p:spPr>
              <a:xfrm>
                <a:off x="334935" y="4144870"/>
                <a:ext cx="6245478" cy="453137"/>
              </a:xfrm>
              <a:prstGeom prst="rect">
                <a:avLst/>
              </a:prstGeom>
              <a:blipFill>
                <a:blip r:embed="rId5"/>
                <a:stretch>
                  <a:fillRect l="-407" b="-25000"/>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6AB95EAB-6D29-A3F0-E03F-26C1BE952B60}"/>
              </a:ext>
            </a:extLst>
          </p:cNvPr>
          <p:cNvSpPr txBox="1"/>
          <p:nvPr/>
        </p:nvSpPr>
        <p:spPr>
          <a:xfrm>
            <a:off x="324407" y="2158990"/>
            <a:ext cx="11167008" cy="830997"/>
          </a:xfrm>
          <a:prstGeom prst="rect">
            <a:avLst/>
          </a:prstGeom>
          <a:noFill/>
        </p:spPr>
        <p:txBody>
          <a:bodyPr wrap="square">
            <a:spAutoFit/>
          </a:bodyPr>
          <a:lstStyle/>
          <a:p>
            <a:r>
              <a:rPr lang="en-US" sz="2400" i="1" dirty="0">
                <a:latin typeface="Century Gothic" panose="020B0502020202020204" pitchFamily="34" charset="0"/>
              </a:rPr>
              <a:t>If 750 cm</a:t>
            </a:r>
            <a:r>
              <a:rPr lang="en-US" sz="2400" i="1" baseline="30000" dirty="0">
                <a:latin typeface="Century Gothic" panose="020B0502020202020204" pitchFamily="34" charset="0"/>
              </a:rPr>
              <a:t>3</a:t>
            </a:r>
            <a:r>
              <a:rPr lang="en-US" sz="2400" i="1" dirty="0">
                <a:latin typeface="Century Gothic" panose="020B0502020202020204" pitchFamily="34" charset="0"/>
              </a:rPr>
              <a:t> of chlorine reacted with excess sodium, how many moles of sodium chloride would be formed?</a:t>
            </a:r>
          </a:p>
        </p:txBody>
      </p:sp>
      <p:cxnSp>
        <p:nvCxnSpPr>
          <p:cNvPr id="3" name="Straight Connector 2">
            <a:extLst>
              <a:ext uri="{FF2B5EF4-FFF2-40B4-BE49-F238E27FC236}">
                <a16:creationId xmlns:a16="http://schemas.microsoft.com/office/drawing/2014/main" id="{E1EDFCF7-07E4-A914-6E4C-A2B48C7E863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E4F1508-6DF9-9D88-03BA-8E3A41ECBFD0}"/>
              </a:ext>
            </a:extLst>
          </p:cNvPr>
          <p:cNvSpPr txBox="1"/>
          <p:nvPr/>
        </p:nvSpPr>
        <p:spPr>
          <a:xfrm>
            <a:off x="336122" y="4613111"/>
            <a:ext cx="7088260" cy="769441"/>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Mole ratio = 1 : 2</a:t>
            </a:r>
          </a:p>
          <a:p>
            <a:r>
              <a:rPr lang="en-US" sz="2200" b="1" dirty="0">
                <a:solidFill>
                  <a:schemeClr val="accent1"/>
                </a:solidFill>
                <a:latin typeface="Century Gothic" panose="020B0502020202020204" pitchFamily="34" charset="0"/>
              </a:rPr>
              <a:t>number of moles of sodium chloride = 0.0625 mol</a:t>
            </a:r>
          </a:p>
        </p:txBody>
      </p:sp>
      <p:sp>
        <p:nvSpPr>
          <p:cNvPr id="16" name="TextBox 15">
            <a:extLst>
              <a:ext uri="{FF2B5EF4-FFF2-40B4-BE49-F238E27FC236}">
                <a16:creationId xmlns:a16="http://schemas.microsoft.com/office/drawing/2014/main" id="{C78DEB84-0336-17E7-88D2-0F9BCB104A30}"/>
              </a:ext>
            </a:extLst>
          </p:cNvPr>
          <p:cNvSpPr txBox="1"/>
          <p:nvPr/>
        </p:nvSpPr>
        <p:spPr>
          <a:xfrm>
            <a:off x="367625" y="5382136"/>
            <a:ext cx="11167008" cy="461665"/>
          </a:xfrm>
          <a:prstGeom prst="rect">
            <a:avLst/>
          </a:prstGeom>
          <a:noFill/>
        </p:spPr>
        <p:txBody>
          <a:bodyPr wrap="square">
            <a:spAutoFit/>
          </a:bodyPr>
          <a:lstStyle/>
          <a:p>
            <a:r>
              <a:rPr lang="en-US" sz="2400" i="1" dirty="0">
                <a:latin typeface="Century Gothic" panose="020B0502020202020204" pitchFamily="34" charset="0"/>
              </a:rPr>
              <a:t>What mass of sodium chloride would be formed?</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22B18B1-4082-6A64-767F-1A524A50F015}"/>
                  </a:ext>
                </a:extLst>
              </p:cNvPr>
              <p:cNvSpPr txBox="1"/>
              <p:nvPr/>
            </p:nvSpPr>
            <p:spPr>
              <a:xfrm>
                <a:off x="371500" y="5745410"/>
                <a:ext cx="4437994" cy="542264"/>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0" dirty="0" smtClean="0">
                            <a:solidFill>
                              <a:schemeClr val="accent1"/>
                            </a:solidFill>
                            <a:latin typeface="Cambria Math" panose="02040503050406030204" pitchFamily="18" charset="0"/>
                          </a:rPr>
                          <m:t>𝐦𝐚𝐬𝐬</m:t>
                        </m:r>
                      </m:num>
                      <m:den>
                        <m:r>
                          <a:rPr lang="en-GB" sz="2200" b="1" i="0" dirty="0" smtClean="0">
                            <a:solidFill>
                              <a:schemeClr val="accent1"/>
                            </a:solidFill>
                            <a:latin typeface="Cambria Math" panose="02040503050406030204" pitchFamily="18" charset="0"/>
                          </a:rPr>
                          <m:t>𝐌</m:t>
                        </m:r>
                        <m:r>
                          <a:rPr lang="en-GB" sz="2200" b="1" i="0" baseline="-25000" dirty="0" smtClean="0">
                            <a:solidFill>
                              <a:schemeClr val="accent1"/>
                            </a:solidFill>
                            <a:latin typeface="Cambria Math" panose="02040503050406030204" pitchFamily="18" charset="0"/>
                          </a:rPr>
                          <m:t>𝐫</m:t>
                        </m:r>
                      </m:den>
                    </m:f>
                  </m:oMath>
                </a14:m>
                <a:endParaRPr lang="en-US" sz="22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922B18B1-4082-6A64-767F-1A524A50F015}"/>
                  </a:ext>
                </a:extLst>
              </p:cNvPr>
              <p:cNvSpPr txBox="1">
                <a:spLocks noRot="1" noChangeAspect="1" noMove="1" noResize="1" noEditPoints="1" noAdjustHandles="1" noChangeArrowheads="1" noChangeShapeType="1" noTextEdit="1"/>
              </p:cNvSpPr>
              <p:nvPr/>
            </p:nvSpPr>
            <p:spPr>
              <a:xfrm>
                <a:off x="371500" y="5745410"/>
                <a:ext cx="4437994" cy="542264"/>
              </a:xfrm>
              <a:prstGeom prst="rect">
                <a:avLst/>
              </a:prstGeom>
              <a:blipFill>
                <a:blip r:embed="rId6"/>
                <a:stretch>
                  <a:fillRect l="-286" t="-2326" b="-930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920399C-879E-2761-CA46-BD1C5206000D}"/>
                  </a:ext>
                </a:extLst>
              </p:cNvPr>
              <p:cNvSpPr txBox="1"/>
              <p:nvPr/>
            </p:nvSpPr>
            <p:spPr>
              <a:xfrm>
                <a:off x="361784" y="6232764"/>
                <a:ext cx="4588699" cy="587725"/>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𝟎</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𝟎𝟔𝟐𝟓</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0" dirty="0" smtClean="0">
                            <a:solidFill>
                              <a:schemeClr val="accent1"/>
                            </a:solidFill>
                            <a:latin typeface="Cambria Math" panose="02040503050406030204" pitchFamily="18" charset="0"/>
                          </a:rPr>
                          <m:t>𝐦𝐚𝐬𝐬</m:t>
                        </m:r>
                      </m:num>
                      <m:den>
                        <m:r>
                          <a:rPr lang="en-GB" sz="2200" b="1" i="0" dirty="0" smtClean="0">
                            <a:solidFill>
                              <a:schemeClr val="accent1"/>
                            </a:solidFill>
                            <a:latin typeface="Cambria Math" panose="02040503050406030204" pitchFamily="18" charset="0"/>
                          </a:rPr>
                          <m:t>(</m:t>
                        </m:r>
                        <m:r>
                          <a:rPr lang="en-GB" sz="2200" b="1" i="0" dirty="0" smtClean="0">
                            <a:solidFill>
                              <a:schemeClr val="accent1"/>
                            </a:solidFill>
                            <a:latin typeface="Cambria Math" panose="02040503050406030204" pitchFamily="18" charset="0"/>
                          </a:rPr>
                          <m:t>𝟐𝟑</m:t>
                        </m:r>
                        <m:r>
                          <a:rPr lang="en-GB" sz="2200" b="1" i="0" dirty="0" smtClean="0">
                            <a:solidFill>
                              <a:schemeClr val="accent1"/>
                            </a:solidFill>
                            <a:latin typeface="Cambria Math" panose="02040503050406030204" pitchFamily="18" charset="0"/>
                          </a:rPr>
                          <m:t>+</m:t>
                        </m:r>
                        <m:r>
                          <a:rPr lang="en-GB" sz="2200" b="1" i="0" dirty="0" smtClean="0">
                            <a:solidFill>
                              <a:schemeClr val="accent1"/>
                            </a:solidFill>
                            <a:latin typeface="Cambria Math" panose="02040503050406030204" pitchFamily="18" charset="0"/>
                          </a:rPr>
                          <m:t>𝟑𝟓</m:t>
                        </m:r>
                        <m:r>
                          <a:rPr lang="en-GB" sz="2200" b="1" i="0" dirty="0" smtClean="0">
                            <a:solidFill>
                              <a:schemeClr val="accent1"/>
                            </a:solidFill>
                            <a:latin typeface="Cambria Math" panose="02040503050406030204" pitchFamily="18" charset="0"/>
                          </a:rPr>
                          <m:t>.</m:t>
                        </m:r>
                        <m:r>
                          <a:rPr lang="en-GB" sz="2200" b="1" i="0" dirty="0" smtClean="0">
                            <a:solidFill>
                              <a:schemeClr val="accent1"/>
                            </a:solidFill>
                            <a:latin typeface="Cambria Math" panose="02040503050406030204" pitchFamily="18" charset="0"/>
                          </a:rPr>
                          <m:t>𝟓</m:t>
                        </m:r>
                        <m:r>
                          <a:rPr lang="en-GB" sz="2200" b="1" i="0" dirty="0" smtClean="0">
                            <a:solidFill>
                              <a:schemeClr val="accent1"/>
                            </a:solidFill>
                            <a:latin typeface="Cambria Math" panose="02040503050406030204" pitchFamily="18" charset="0"/>
                          </a:rPr>
                          <m:t>)</m:t>
                        </m:r>
                      </m:den>
                    </m:f>
                  </m:oMath>
                </a14:m>
                <a:endParaRPr lang="en-US" sz="2200" b="1"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7920399C-879E-2761-CA46-BD1C5206000D}"/>
                  </a:ext>
                </a:extLst>
              </p:cNvPr>
              <p:cNvSpPr txBox="1">
                <a:spLocks noRot="1" noChangeAspect="1" noMove="1" noResize="1" noEditPoints="1" noAdjustHandles="1" noChangeArrowheads="1" noChangeShapeType="1" noTextEdit="1"/>
              </p:cNvSpPr>
              <p:nvPr/>
            </p:nvSpPr>
            <p:spPr>
              <a:xfrm>
                <a:off x="361784" y="6232764"/>
                <a:ext cx="4588699" cy="587725"/>
              </a:xfrm>
              <a:prstGeom prst="rect">
                <a:avLst/>
              </a:prstGeom>
              <a:blipFill>
                <a:blip r:embed="rId7"/>
                <a:stretch>
                  <a:fillRect l="-276" t="-2083" b="-41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A1BDC3-9E7C-68B0-4859-83055C66A4E7}"/>
                  </a:ext>
                </a:extLst>
              </p:cNvPr>
              <p:cNvSpPr txBox="1"/>
              <p:nvPr/>
            </p:nvSpPr>
            <p:spPr>
              <a:xfrm>
                <a:off x="4199079" y="5948436"/>
                <a:ext cx="4588699" cy="430887"/>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𝐦𝐚𝐬𝐬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r>
                      <a:rPr lang="en-GB" sz="2200" b="1" i="0" dirty="0" smtClean="0">
                        <a:solidFill>
                          <a:schemeClr val="accent1"/>
                        </a:solidFill>
                        <a:latin typeface="Cambria Math" panose="02040503050406030204" pitchFamily="18" charset="0"/>
                      </a:rPr>
                      <m:t>𝟑</m:t>
                    </m:r>
                    <m:r>
                      <a:rPr lang="en-GB" sz="2200" b="1" i="0" dirty="0" smtClean="0">
                        <a:solidFill>
                          <a:schemeClr val="accent1"/>
                        </a:solidFill>
                        <a:latin typeface="Cambria Math" panose="02040503050406030204" pitchFamily="18" charset="0"/>
                      </a:rPr>
                      <m:t>.</m:t>
                    </m:r>
                    <m:r>
                      <a:rPr lang="en-GB" sz="2200" b="1" i="0" dirty="0" smtClean="0">
                        <a:solidFill>
                          <a:schemeClr val="accent1"/>
                        </a:solidFill>
                        <a:latin typeface="Cambria Math" panose="02040503050406030204" pitchFamily="18" charset="0"/>
                      </a:rPr>
                      <m:t>𝟔𝟔</m:t>
                    </m:r>
                    <m:r>
                      <a:rPr lang="en-GB" sz="2200" b="1" i="0" dirty="0" smtClean="0">
                        <a:solidFill>
                          <a:schemeClr val="accent1"/>
                        </a:solidFill>
                        <a:latin typeface="Cambria Math" panose="02040503050406030204" pitchFamily="18" charset="0"/>
                      </a:rPr>
                      <m:t> </m:t>
                    </m:r>
                    <m:r>
                      <a:rPr lang="en-GB" sz="2200" b="1" i="0" dirty="0" smtClean="0">
                        <a:solidFill>
                          <a:schemeClr val="accent1"/>
                        </a:solidFill>
                        <a:latin typeface="Cambria Math" panose="02040503050406030204" pitchFamily="18" charset="0"/>
                      </a:rPr>
                      <m:t>𝐠</m:t>
                    </m:r>
                  </m:oMath>
                </a14:m>
                <a:endParaRPr lang="en-US" sz="2200" b="1" dirty="0">
                  <a:solidFill>
                    <a:schemeClr val="accent1"/>
                  </a:solidFill>
                  <a:latin typeface="Century Gothic" panose="020B0502020202020204" pitchFamily="34" charset="0"/>
                </a:endParaRPr>
              </a:p>
            </p:txBody>
          </p:sp>
        </mc:Choice>
        <mc:Fallback xmlns="">
          <p:sp>
            <p:nvSpPr>
              <p:cNvPr id="22" name="TextBox 21">
                <a:extLst>
                  <a:ext uri="{FF2B5EF4-FFF2-40B4-BE49-F238E27FC236}">
                    <a16:creationId xmlns:a16="http://schemas.microsoft.com/office/drawing/2014/main" id="{D9A1BDC3-9E7C-68B0-4859-83055C66A4E7}"/>
                  </a:ext>
                </a:extLst>
              </p:cNvPr>
              <p:cNvSpPr txBox="1">
                <a:spLocks noRot="1" noChangeAspect="1" noMove="1" noResize="1" noEditPoints="1" noAdjustHandles="1" noChangeArrowheads="1" noChangeShapeType="1" noTextEdit="1"/>
              </p:cNvSpPr>
              <p:nvPr/>
            </p:nvSpPr>
            <p:spPr>
              <a:xfrm>
                <a:off x="4199079" y="5948436"/>
                <a:ext cx="4588699" cy="430887"/>
              </a:xfrm>
              <a:prstGeom prst="rect">
                <a:avLst/>
              </a:prstGeom>
              <a:blipFill>
                <a:blip r:embed="rId8"/>
                <a:stretch>
                  <a:fillRect t="-8571" b="-28571"/>
                </a:stretch>
              </a:blipFill>
            </p:spPr>
            <p:txBody>
              <a:bodyPr/>
              <a:lstStyle/>
              <a:p>
                <a:r>
                  <a:rPr lang="en-GB">
                    <a:noFill/>
                  </a:rPr>
                  <a:t> </a:t>
                </a:r>
              </a:p>
            </p:txBody>
          </p:sp>
        </mc:Fallback>
      </mc:AlternateContent>
    </p:spTree>
    <p:extLst>
      <p:ext uri="{BB962C8B-B14F-4D97-AF65-F5344CB8AC3E}">
        <p14:creationId xmlns:p14="http://schemas.microsoft.com/office/powerpoint/2010/main" val="288450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5" grpId="0"/>
      <p:bldP spid="15" grpId="0"/>
      <p:bldP spid="16" grpId="0"/>
      <p:bldP spid="17" grpId="0"/>
      <p:bldP spid="20"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1A3B382-1734-C316-22CF-7A9E3151FCD5}"/>
              </a:ext>
            </a:extLst>
          </p:cNvPr>
          <p:cNvSpPr txBox="1">
            <a:spLocks/>
          </p:cNvSpPr>
          <p:nvPr/>
        </p:nvSpPr>
        <p:spPr>
          <a:xfrm>
            <a:off x="204952" y="139810"/>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You: calculating volume of gas from an equation</a:t>
            </a:r>
          </a:p>
        </p:txBody>
      </p:sp>
      <p:sp>
        <p:nvSpPr>
          <p:cNvPr id="2" name="TextBox 1">
            <a:extLst>
              <a:ext uri="{FF2B5EF4-FFF2-40B4-BE49-F238E27FC236}">
                <a16:creationId xmlns:a16="http://schemas.microsoft.com/office/drawing/2014/main" id="{196D66FF-9697-9127-DF56-CDFC49FBB603}"/>
              </a:ext>
            </a:extLst>
          </p:cNvPr>
          <p:cNvSpPr txBox="1"/>
          <p:nvPr/>
        </p:nvSpPr>
        <p:spPr>
          <a:xfrm>
            <a:off x="220831" y="811472"/>
            <a:ext cx="11307139" cy="830997"/>
          </a:xfrm>
          <a:prstGeom prst="rect">
            <a:avLst/>
          </a:prstGeom>
          <a:noFill/>
        </p:spPr>
        <p:txBody>
          <a:bodyPr wrap="square">
            <a:spAutoFit/>
          </a:bodyPr>
          <a:lstStyle/>
          <a:p>
            <a:r>
              <a:rPr lang="en-US" sz="2400" dirty="0">
                <a:latin typeface="Century Gothic" panose="020B0502020202020204" pitchFamily="34" charset="0"/>
              </a:rPr>
              <a:t>Sodium hydroxide reacts with carbon dioxide according to the equation:</a:t>
            </a:r>
          </a:p>
          <a:p>
            <a:pPr algn="ctr"/>
            <a:r>
              <a:rPr lang="en-US" sz="2400" dirty="0">
                <a:latin typeface="Century Gothic" panose="020B0502020202020204" pitchFamily="34" charset="0"/>
              </a:rPr>
              <a:t>2 NaOH (s) + CO</a:t>
            </a:r>
            <a:r>
              <a:rPr lang="en-US" sz="2400" baseline="-25000" dirty="0">
                <a:latin typeface="Century Gothic" panose="020B0502020202020204" pitchFamily="34" charset="0"/>
              </a:rPr>
              <a:t>2</a:t>
            </a:r>
            <a:r>
              <a:rPr lang="en-US" sz="2400" dirty="0">
                <a:latin typeface="Century Gothic" panose="020B0502020202020204" pitchFamily="34" charset="0"/>
              </a:rPr>
              <a:t> (g) </a:t>
            </a:r>
            <a:r>
              <a:rPr lang="en-US" sz="2400" dirty="0">
                <a:latin typeface="Century Gothic" panose="020B0502020202020204" pitchFamily="34" charset="0"/>
                <a:sym typeface="Wingdings" pitchFamily="2" charset="2"/>
              </a:rPr>
              <a:t> Na</a:t>
            </a:r>
            <a:r>
              <a:rPr lang="en-US" sz="2400" baseline="-25000" dirty="0">
                <a:latin typeface="Century Gothic" panose="020B0502020202020204" pitchFamily="34" charset="0"/>
                <a:sym typeface="Wingdings" pitchFamily="2" charset="2"/>
              </a:rPr>
              <a:t>2</a:t>
            </a:r>
            <a:r>
              <a:rPr lang="en-US" sz="2400" dirty="0">
                <a:latin typeface="Century Gothic" panose="020B0502020202020204" pitchFamily="34" charset="0"/>
                <a:sym typeface="Wingdings" pitchFamily="2" charset="2"/>
              </a:rPr>
              <a:t>CO</a:t>
            </a:r>
            <a:r>
              <a:rPr lang="en-US" sz="2400" baseline="-25000" dirty="0">
                <a:latin typeface="Century Gothic" panose="020B0502020202020204" pitchFamily="34" charset="0"/>
                <a:sym typeface="Wingdings" pitchFamily="2" charset="2"/>
              </a:rPr>
              <a:t>3</a:t>
            </a:r>
            <a:r>
              <a:rPr lang="en-US" sz="2400" dirty="0">
                <a:latin typeface="Century Gothic" panose="020B0502020202020204" pitchFamily="34" charset="0"/>
                <a:sym typeface="Wingdings" pitchFamily="2" charset="2"/>
              </a:rPr>
              <a:t> (s) + H</a:t>
            </a:r>
            <a:r>
              <a:rPr lang="en-US" sz="2400" baseline="-25000" dirty="0">
                <a:latin typeface="Century Gothic" panose="020B0502020202020204" pitchFamily="34" charset="0"/>
                <a:sym typeface="Wingdings" pitchFamily="2" charset="2"/>
              </a:rPr>
              <a:t>2</a:t>
            </a:r>
            <a:r>
              <a:rPr lang="en-US" sz="2400" dirty="0">
                <a:latin typeface="Century Gothic" panose="020B0502020202020204" pitchFamily="34" charset="0"/>
                <a:sym typeface="Wingdings" pitchFamily="2" charset="2"/>
              </a:rPr>
              <a:t>O (</a:t>
            </a:r>
            <a:r>
              <a:rPr lang="en-US" sz="2400" dirty="0">
                <a:latin typeface="PT Sans" panose="020B0503020203020204" pitchFamily="34" charset="77"/>
                <a:sym typeface="Wingdings" pitchFamily="2" charset="2"/>
              </a:rPr>
              <a:t>l</a:t>
            </a:r>
            <a:r>
              <a:rPr lang="en-US" sz="2400" dirty="0">
                <a:latin typeface="Century Gothic" panose="020B0502020202020204" pitchFamily="34" charset="0"/>
                <a:sym typeface="Wingdings" pitchFamily="2" charset="2"/>
              </a:rPr>
              <a:t>)</a:t>
            </a:r>
            <a:endParaRPr lang="en-US" sz="2400" dirty="0">
              <a:latin typeface="Century Gothic" panose="020B0502020202020204" pitchFamily="34" charset="0"/>
            </a:endParaRPr>
          </a:p>
        </p:txBody>
      </p:sp>
      <p:sp>
        <p:nvSpPr>
          <p:cNvPr id="13" name="TextBox 12">
            <a:extLst>
              <a:ext uri="{FF2B5EF4-FFF2-40B4-BE49-F238E27FC236}">
                <a16:creationId xmlns:a16="http://schemas.microsoft.com/office/drawing/2014/main" id="{B5B17FDD-67CF-F8A4-2897-BB3E28AB980E}"/>
              </a:ext>
            </a:extLst>
          </p:cNvPr>
          <p:cNvSpPr txBox="1"/>
          <p:nvPr/>
        </p:nvSpPr>
        <p:spPr>
          <a:xfrm>
            <a:off x="231058" y="1706104"/>
            <a:ext cx="10728094" cy="830997"/>
          </a:xfrm>
          <a:prstGeom prst="rect">
            <a:avLst/>
          </a:prstGeom>
          <a:noFill/>
        </p:spPr>
        <p:txBody>
          <a:bodyPr wrap="square">
            <a:spAutoFit/>
          </a:bodyPr>
          <a:lstStyle/>
          <a:p>
            <a:r>
              <a:rPr lang="en-US" sz="2400" i="1" dirty="0">
                <a:latin typeface="Century Gothic" panose="020B0502020202020204" pitchFamily="34" charset="0"/>
              </a:rPr>
              <a:t>40 g of sodium hydroxide reacts completely with carbon dioxide. How many moles of sodium hydroxide react?</a:t>
            </a:r>
          </a:p>
        </p:txBody>
      </p:sp>
      <p:cxnSp>
        <p:nvCxnSpPr>
          <p:cNvPr id="5" name="Straight Connector 4">
            <a:extLst>
              <a:ext uri="{FF2B5EF4-FFF2-40B4-BE49-F238E27FC236}">
                <a16:creationId xmlns:a16="http://schemas.microsoft.com/office/drawing/2014/main" id="{E6D2E686-B3CE-F52B-6256-A314F853E3F8}"/>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BE8C37C-DC2C-D84D-89C2-0A0169055B56}"/>
                  </a:ext>
                </a:extLst>
              </p:cNvPr>
              <p:cNvSpPr txBox="1"/>
              <p:nvPr/>
            </p:nvSpPr>
            <p:spPr>
              <a:xfrm>
                <a:off x="238444" y="2478275"/>
                <a:ext cx="5275251" cy="584968"/>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𝐌</m:t>
                        </m:r>
                        <m:r>
                          <a:rPr lang="en-GB" sz="2400" b="1" i="0" baseline="-25000" dirty="0" smtClean="0">
                            <a:solidFill>
                              <a:schemeClr val="accent1"/>
                            </a:solidFill>
                            <a:latin typeface="Cambria Math" panose="02040503050406030204" pitchFamily="18" charset="0"/>
                          </a:rPr>
                          <m:t>𝐫</m:t>
                        </m:r>
                      </m:den>
                    </m:f>
                  </m:oMath>
                </a14:m>
                <a:endParaRPr lang="en-US" sz="2400" b="1" dirty="0">
                  <a:solidFill>
                    <a:schemeClr val="accent1"/>
                  </a:solidFill>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9BE8C37C-DC2C-D84D-89C2-0A0169055B56}"/>
                  </a:ext>
                </a:extLst>
              </p:cNvPr>
              <p:cNvSpPr txBox="1">
                <a:spLocks noRot="1" noChangeAspect="1" noMove="1" noResize="1" noEditPoints="1" noAdjustHandles="1" noChangeArrowheads="1" noChangeShapeType="1" noTextEdit="1"/>
              </p:cNvSpPr>
              <p:nvPr/>
            </p:nvSpPr>
            <p:spPr>
              <a:xfrm>
                <a:off x="238444" y="2478275"/>
                <a:ext cx="5275251" cy="584968"/>
              </a:xfrm>
              <a:prstGeom prst="rect">
                <a:avLst/>
              </a:prstGeom>
              <a:blipFill>
                <a:blip r:embed="rId3"/>
                <a:stretch>
                  <a:fillRect l="-240" t="-4255" b="-851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BD40C14-04BC-E2F4-A739-60E6AD0C1C2A}"/>
                  </a:ext>
                </a:extLst>
              </p:cNvPr>
              <p:cNvSpPr txBox="1"/>
              <p:nvPr/>
            </p:nvSpPr>
            <p:spPr>
              <a:xfrm>
                <a:off x="245979" y="3099179"/>
                <a:ext cx="4953817" cy="631904"/>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𝟒𝟎</m:t>
                        </m:r>
                      </m:num>
                      <m:den>
                        <m:r>
                          <a:rPr lang="en-GB" sz="2400" b="1" i="0" dirty="0" smtClean="0">
                            <a:solidFill>
                              <a:schemeClr val="accent1"/>
                            </a:solidFill>
                            <a:latin typeface="Cambria Math" panose="02040503050406030204" pitchFamily="18" charset="0"/>
                          </a:rPr>
                          <m:t>𝟒𝟎</m:t>
                        </m:r>
                        <m:r>
                          <a:rPr lang="en-GB" sz="2400" b="1" i="0" dirty="0" smtClean="0">
                            <a:solidFill>
                              <a:schemeClr val="accent1"/>
                            </a:solidFill>
                            <a:latin typeface="Cambria Math" panose="02040503050406030204" pitchFamily="18" charset="0"/>
                          </a:rPr>
                          <m:t> </m:t>
                        </m:r>
                      </m:den>
                    </m:f>
                  </m:oMath>
                </a14:m>
                <a:endParaRPr lang="en-US"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0BD40C14-04BC-E2F4-A739-60E6AD0C1C2A}"/>
                  </a:ext>
                </a:extLst>
              </p:cNvPr>
              <p:cNvSpPr txBox="1">
                <a:spLocks noRot="1" noChangeAspect="1" noMove="1" noResize="1" noEditPoints="1" noAdjustHandles="1" noChangeArrowheads="1" noChangeShapeType="1" noTextEdit="1"/>
              </p:cNvSpPr>
              <p:nvPr/>
            </p:nvSpPr>
            <p:spPr>
              <a:xfrm>
                <a:off x="245979" y="3099179"/>
                <a:ext cx="4953817" cy="631904"/>
              </a:xfrm>
              <a:prstGeom prst="rect">
                <a:avLst/>
              </a:prstGeom>
              <a:blipFill>
                <a:blip r:embed="rId4"/>
                <a:stretch>
                  <a:fillRect l="-512" b="-156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4638625-2FAB-142C-24C0-7D83A3144252}"/>
                  </a:ext>
                </a:extLst>
              </p:cNvPr>
              <p:cNvSpPr txBox="1"/>
              <p:nvPr/>
            </p:nvSpPr>
            <p:spPr>
              <a:xfrm>
                <a:off x="239401" y="3653551"/>
                <a:ext cx="6245478"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US" sz="2400" b="1" baseline="30000"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C4638625-2FAB-142C-24C0-7D83A3144252}"/>
                  </a:ext>
                </a:extLst>
              </p:cNvPr>
              <p:cNvSpPr txBox="1">
                <a:spLocks noRot="1" noChangeAspect="1" noMove="1" noResize="1" noEditPoints="1" noAdjustHandles="1" noChangeArrowheads="1" noChangeShapeType="1" noTextEdit="1"/>
              </p:cNvSpPr>
              <p:nvPr/>
            </p:nvSpPr>
            <p:spPr>
              <a:xfrm>
                <a:off x="239401" y="3653551"/>
                <a:ext cx="6245478" cy="453137"/>
              </a:xfrm>
              <a:prstGeom prst="rect">
                <a:avLst/>
              </a:prstGeom>
              <a:blipFill>
                <a:blip r:embed="rId5"/>
                <a:stretch>
                  <a:fillRect l="-203" b="-21622"/>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444DE0B0-F924-DEF0-19EC-19E25D085957}"/>
              </a:ext>
            </a:extLst>
          </p:cNvPr>
          <p:cNvSpPr txBox="1"/>
          <p:nvPr/>
        </p:nvSpPr>
        <p:spPr>
          <a:xfrm>
            <a:off x="274276" y="4124033"/>
            <a:ext cx="10728094" cy="461665"/>
          </a:xfrm>
          <a:prstGeom prst="rect">
            <a:avLst/>
          </a:prstGeom>
          <a:noFill/>
        </p:spPr>
        <p:txBody>
          <a:bodyPr wrap="square">
            <a:spAutoFit/>
          </a:bodyPr>
          <a:lstStyle/>
          <a:p>
            <a:r>
              <a:rPr lang="en-US" sz="2400" i="1" dirty="0">
                <a:latin typeface="Century Gothic" panose="020B0502020202020204" pitchFamily="34" charset="0"/>
              </a:rPr>
              <a:t>How many moles of carbon dioxide react?</a:t>
            </a:r>
          </a:p>
        </p:txBody>
      </p:sp>
      <p:sp>
        <p:nvSpPr>
          <p:cNvPr id="19" name="TextBox 18">
            <a:extLst>
              <a:ext uri="{FF2B5EF4-FFF2-40B4-BE49-F238E27FC236}">
                <a16:creationId xmlns:a16="http://schemas.microsoft.com/office/drawing/2014/main" id="{A2B4BE15-99E6-33AD-5585-F02D8C1A9081}"/>
              </a:ext>
            </a:extLst>
          </p:cNvPr>
          <p:cNvSpPr txBox="1"/>
          <p:nvPr/>
        </p:nvSpPr>
        <p:spPr>
          <a:xfrm>
            <a:off x="281531" y="4544872"/>
            <a:ext cx="7088260" cy="769441"/>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Mole ratio = 2 : 1</a:t>
            </a:r>
          </a:p>
          <a:p>
            <a:r>
              <a:rPr lang="en-US" sz="2200" b="1" dirty="0">
                <a:solidFill>
                  <a:schemeClr val="accent1"/>
                </a:solidFill>
                <a:latin typeface="Century Gothic" panose="020B0502020202020204" pitchFamily="34" charset="0"/>
              </a:rPr>
              <a:t>number of moles of carbon dioxide = 0.5 mol</a:t>
            </a:r>
          </a:p>
        </p:txBody>
      </p:sp>
      <p:sp>
        <p:nvSpPr>
          <p:cNvPr id="20" name="TextBox 19">
            <a:extLst>
              <a:ext uri="{FF2B5EF4-FFF2-40B4-BE49-F238E27FC236}">
                <a16:creationId xmlns:a16="http://schemas.microsoft.com/office/drawing/2014/main" id="{D053A15E-779F-47A3-6449-E25BB6CF96B3}"/>
              </a:ext>
            </a:extLst>
          </p:cNvPr>
          <p:cNvSpPr txBox="1"/>
          <p:nvPr/>
        </p:nvSpPr>
        <p:spPr>
          <a:xfrm>
            <a:off x="290199" y="5272719"/>
            <a:ext cx="10728094" cy="461665"/>
          </a:xfrm>
          <a:prstGeom prst="rect">
            <a:avLst/>
          </a:prstGeom>
          <a:noFill/>
        </p:spPr>
        <p:txBody>
          <a:bodyPr wrap="square">
            <a:spAutoFit/>
          </a:bodyPr>
          <a:lstStyle/>
          <a:p>
            <a:r>
              <a:rPr lang="en-US" sz="2400" i="1" dirty="0">
                <a:latin typeface="Century Gothic" panose="020B0502020202020204" pitchFamily="34" charset="0"/>
              </a:rPr>
              <a:t>What volume of carbon dioxide reacts?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B114D29-3B51-699B-4DE7-174979DC98A5}"/>
                  </a:ext>
                </a:extLst>
              </p:cNvPr>
              <p:cNvSpPr txBox="1"/>
              <p:nvPr/>
            </p:nvSpPr>
            <p:spPr>
              <a:xfrm>
                <a:off x="293034" y="5630908"/>
                <a:ext cx="5275251" cy="631455"/>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𝐯𝐨𝐥𝐮𝐦𝐞</m:t>
                        </m:r>
                      </m:num>
                      <m:den>
                        <m:r>
                          <a:rPr lang="en-GB" sz="2400" b="1" i="0" dirty="0" smtClean="0">
                            <a:solidFill>
                              <a:schemeClr val="accent1"/>
                            </a:solidFill>
                            <a:latin typeface="Cambria Math" panose="02040503050406030204" pitchFamily="18" charset="0"/>
                          </a:rPr>
                          <m:t>𝐦𝐨𝐥𝐚𝐫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𝐯𝐨𝐥𝐮𝐦𝐞</m:t>
                        </m:r>
                      </m:den>
                    </m:f>
                  </m:oMath>
                </a14:m>
                <a:endParaRPr lang="en-US" sz="2400" b="1" dirty="0">
                  <a:solidFill>
                    <a:schemeClr val="accent1"/>
                  </a:solidFill>
                  <a:latin typeface="Century Gothic" panose="020B0502020202020204" pitchFamily="34" charset="0"/>
                </a:endParaRPr>
              </a:p>
            </p:txBody>
          </p:sp>
        </mc:Choice>
        <mc:Fallback xmlns="">
          <p:sp>
            <p:nvSpPr>
              <p:cNvPr id="27" name="TextBox 26">
                <a:extLst>
                  <a:ext uri="{FF2B5EF4-FFF2-40B4-BE49-F238E27FC236}">
                    <a16:creationId xmlns:a16="http://schemas.microsoft.com/office/drawing/2014/main" id="{6B114D29-3B51-699B-4DE7-174979DC98A5}"/>
                  </a:ext>
                </a:extLst>
              </p:cNvPr>
              <p:cNvSpPr txBox="1">
                <a:spLocks noRot="1" noChangeAspect="1" noMove="1" noResize="1" noEditPoints="1" noAdjustHandles="1" noChangeArrowheads="1" noChangeShapeType="1" noTextEdit="1"/>
              </p:cNvSpPr>
              <p:nvPr/>
            </p:nvSpPr>
            <p:spPr>
              <a:xfrm>
                <a:off x="293034" y="5630908"/>
                <a:ext cx="5275251" cy="631455"/>
              </a:xfrm>
              <a:prstGeom prst="rect">
                <a:avLst/>
              </a:prstGeom>
              <a:blipFill>
                <a:blip r:embed="rId6"/>
                <a:stretch>
                  <a:fillRect l="-481"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63480EA-D978-FB73-125D-76F1A18D1E07}"/>
                  </a:ext>
                </a:extLst>
              </p:cNvPr>
              <p:cNvSpPr txBox="1"/>
              <p:nvPr/>
            </p:nvSpPr>
            <p:spPr>
              <a:xfrm>
                <a:off x="300569" y="6226096"/>
                <a:ext cx="4953817" cy="629660"/>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𝐯𝐨𝐥𝐮𝐦𝐞</m:t>
                        </m:r>
                      </m:num>
                      <m:den>
                        <m:r>
                          <a:rPr lang="en-GB" sz="2400" b="1" i="0" dirty="0" smtClean="0">
                            <a:solidFill>
                              <a:schemeClr val="accent1"/>
                            </a:solidFill>
                            <a:latin typeface="Cambria Math" panose="02040503050406030204" pitchFamily="18" charset="0"/>
                          </a:rPr>
                          <m:t>𝟐𝟒</m:t>
                        </m:r>
                        <m:r>
                          <a:rPr lang="en-GB" sz="2400" b="1" i="0" dirty="0" smtClean="0">
                            <a:solidFill>
                              <a:schemeClr val="accent1"/>
                            </a:solidFill>
                            <a:latin typeface="Cambria Math" panose="02040503050406030204" pitchFamily="18" charset="0"/>
                          </a:rPr>
                          <m:t> </m:t>
                        </m:r>
                      </m:den>
                    </m:f>
                  </m:oMath>
                </a14:m>
                <a:endParaRPr lang="en-US" sz="2400" b="1" dirty="0">
                  <a:solidFill>
                    <a:schemeClr val="accent1"/>
                  </a:solidFill>
                  <a:latin typeface="Century Gothic" panose="020B0502020202020204" pitchFamily="34" charset="0"/>
                </a:endParaRPr>
              </a:p>
            </p:txBody>
          </p:sp>
        </mc:Choice>
        <mc:Fallback xmlns="">
          <p:sp>
            <p:nvSpPr>
              <p:cNvPr id="28" name="TextBox 27">
                <a:extLst>
                  <a:ext uri="{FF2B5EF4-FFF2-40B4-BE49-F238E27FC236}">
                    <a16:creationId xmlns:a16="http://schemas.microsoft.com/office/drawing/2014/main" id="{563480EA-D978-FB73-125D-76F1A18D1E07}"/>
                  </a:ext>
                </a:extLst>
              </p:cNvPr>
              <p:cNvSpPr txBox="1">
                <a:spLocks noRot="1" noChangeAspect="1" noMove="1" noResize="1" noEditPoints="1" noAdjustHandles="1" noChangeArrowheads="1" noChangeShapeType="1" noTextEdit="1"/>
              </p:cNvSpPr>
              <p:nvPr/>
            </p:nvSpPr>
            <p:spPr>
              <a:xfrm>
                <a:off x="300569" y="6226096"/>
                <a:ext cx="4953817" cy="629660"/>
              </a:xfrm>
              <a:prstGeom prst="rect">
                <a:avLst/>
              </a:prstGeom>
              <a:blipFill>
                <a:blip r:embed="rId7"/>
                <a:stretch>
                  <a:fillRect l="-256" b="-2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92ABAD4-7688-BA44-4898-3F14543701EA}"/>
                  </a:ext>
                </a:extLst>
              </p:cNvPr>
              <p:cNvSpPr txBox="1"/>
              <p:nvPr/>
            </p:nvSpPr>
            <p:spPr>
              <a:xfrm>
                <a:off x="4852343" y="6287568"/>
                <a:ext cx="2817699"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𝐯𝐨𝐥𝐮𝐦𝐞</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𝐝𝐦𝟑</m:t>
                      </m:r>
                    </m:oMath>
                  </m:oMathPara>
                </a14:m>
                <a:endParaRPr lang="en-US" sz="2400" b="1" baseline="30000" dirty="0">
                  <a:solidFill>
                    <a:schemeClr val="accent1"/>
                  </a:solidFill>
                  <a:latin typeface="Century Gothic" panose="020B0502020202020204" pitchFamily="34" charset="0"/>
                </a:endParaRPr>
              </a:p>
            </p:txBody>
          </p:sp>
        </mc:Choice>
        <mc:Fallback xmlns="">
          <p:sp>
            <p:nvSpPr>
              <p:cNvPr id="29" name="TextBox 28">
                <a:extLst>
                  <a:ext uri="{FF2B5EF4-FFF2-40B4-BE49-F238E27FC236}">
                    <a16:creationId xmlns:a16="http://schemas.microsoft.com/office/drawing/2014/main" id="{492ABAD4-7688-BA44-4898-3F14543701EA}"/>
                  </a:ext>
                </a:extLst>
              </p:cNvPr>
              <p:cNvSpPr txBox="1">
                <a:spLocks noRot="1" noChangeAspect="1" noMove="1" noResize="1" noEditPoints="1" noAdjustHandles="1" noChangeArrowheads="1" noChangeShapeType="1" noTextEdit="1"/>
              </p:cNvSpPr>
              <p:nvPr/>
            </p:nvSpPr>
            <p:spPr>
              <a:xfrm>
                <a:off x="4852343" y="6287568"/>
                <a:ext cx="2817699" cy="453137"/>
              </a:xfrm>
              <a:prstGeom prst="rect">
                <a:avLst/>
              </a:prstGeom>
              <a:blipFill>
                <a:blip r:embed="rId8"/>
                <a:stretch>
                  <a:fillRect l="-901" b="-24324"/>
                </a:stretch>
              </a:blipFill>
            </p:spPr>
            <p:txBody>
              <a:bodyPr/>
              <a:lstStyle/>
              <a:p>
                <a:r>
                  <a:rPr lang="en-GB">
                    <a:noFill/>
                  </a:rPr>
                  <a:t> </a:t>
                </a:r>
              </a:p>
            </p:txBody>
          </p:sp>
        </mc:Fallback>
      </mc:AlternateContent>
    </p:spTree>
    <p:extLst>
      <p:ext uri="{BB962C8B-B14F-4D97-AF65-F5344CB8AC3E}">
        <p14:creationId xmlns:p14="http://schemas.microsoft.com/office/powerpoint/2010/main" val="13808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P spid="12" grpId="0"/>
      <p:bldP spid="17" grpId="0"/>
      <p:bldP spid="18" grpId="0"/>
      <p:bldP spid="19" grpId="0"/>
      <p:bldP spid="20" grpId="0"/>
      <p:bldP spid="27"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0707141"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Volumes of Gases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unit of volume in chemistry.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Convert 50 cm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to dm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number of particles in 1 mole of a substance.</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ammonia (NH</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percentage by mass of hydrogen in ammonia.</a:t>
            </a: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884919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dm</a:t>
            </a:r>
            <a:r>
              <a:rPr lang="en-GB" sz="2400" b="1" baseline="30000" dirty="0">
                <a:solidFill>
                  <a:schemeClr val="accent1"/>
                </a:solidFill>
                <a:latin typeface="Century Gothic"/>
                <a:ea typeface="Century Gothic"/>
                <a:cs typeface="Century Gothic"/>
                <a:sym typeface="Century Gothic"/>
              </a:rPr>
              <a:t>3</a:t>
            </a:r>
            <a:endParaRPr lang="en-GB" sz="1400" b="1" baseline="30000" dirty="0">
              <a:solidFill>
                <a:schemeClr val="accent1"/>
              </a:solidFill>
              <a:latin typeface="Arial"/>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5174" y="2700043"/>
            <a:ext cx="261594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0.05 dm</a:t>
            </a:r>
            <a:r>
              <a:rPr lang="en-GB" sz="2400" b="1" baseline="30000" dirty="0">
                <a:solidFill>
                  <a:schemeClr val="accent1"/>
                </a:solidFill>
                <a:latin typeface="Century Gothic"/>
                <a:ea typeface="Century Gothic"/>
                <a:cs typeface="Century Gothic"/>
                <a:sym typeface="Century Gothic"/>
              </a:rPr>
              <a:t>3</a:t>
            </a:r>
            <a:endParaRPr sz="1400" b="1" i="0" u="none" strike="noStrike" cap="none" baseline="30000" dirty="0">
              <a:solidFill>
                <a:schemeClr val="accent1"/>
              </a:solidFill>
              <a:latin typeface="Arial"/>
              <a:ea typeface="Arial"/>
              <a:cs typeface="Arial"/>
              <a:sym typeface="Arial"/>
            </a:endParaRPr>
          </a:p>
        </p:txBody>
      </p: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7" name="Google Shape;103;p1">
            <a:extLst>
              <a:ext uri="{FF2B5EF4-FFF2-40B4-BE49-F238E27FC236}">
                <a16:creationId xmlns:a16="http://schemas.microsoft.com/office/drawing/2014/main" id="{3F035423-06E4-A3DD-DA53-3C1899C09050}"/>
              </a:ext>
            </a:extLst>
          </p:cNvPr>
          <p:cNvSpPr txBox="1"/>
          <p:nvPr/>
        </p:nvSpPr>
        <p:spPr>
          <a:xfrm>
            <a:off x="822663" y="3422070"/>
            <a:ext cx="261594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6.02 x10</a:t>
            </a:r>
            <a:r>
              <a:rPr lang="en-GB" sz="2400" b="1" baseline="30000" dirty="0">
                <a:solidFill>
                  <a:schemeClr val="accent1"/>
                </a:solidFill>
                <a:latin typeface="Century Gothic"/>
                <a:ea typeface="Century Gothic"/>
                <a:cs typeface="Century Gothic"/>
                <a:sym typeface="Century Gothic"/>
              </a:rPr>
              <a:t>23</a:t>
            </a:r>
            <a:endParaRPr sz="1400" b="1" i="0" u="none" strike="noStrike" cap="none" baseline="30000" dirty="0">
              <a:solidFill>
                <a:schemeClr val="accent1"/>
              </a:solidFill>
              <a:latin typeface="Arial"/>
              <a:ea typeface="Arial"/>
              <a:cs typeface="Arial"/>
              <a:sym typeface="Arial"/>
            </a:endParaRPr>
          </a:p>
        </p:txBody>
      </p:sp>
      <p:sp>
        <p:nvSpPr>
          <p:cNvPr id="10" name="Google Shape;103;p1">
            <a:extLst>
              <a:ext uri="{FF2B5EF4-FFF2-40B4-BE49-F238E27FC236}">
                <a16:creationId xmlns:a16="http://schemas.microsoft.com/office/drawing/2014/main" id="{E8CBB69B-B910-8483-3EE3-EB4267AD1648}"/>
              </a:ext>
            </a:extLst>
          </p:cNvPr>
          <p:cNvSpPr txBox="1"/>
          <p:nvPr/>
        </p:nvSpPr>
        <p:spPr>
          <a:xfrm>
            <a:off x="808448" y="4151656"/>
            <a:ext cx="4630953" cy="400069"/>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000" b="1" dirty="0">
                <a:solidFill>
                  <a:schemeClr val="accent1"/>
                </a:solidFill>
                <a:latin typeface="Century Gothic" panose="020B0502020202020204" pitchFamily="34" charset="0"/>
              </a:rPr>
              <a:t>14+(3x1) = 17</a:t>
            </a:r>
          </a:p>
        </p:txBody>
      </p:sp>
      <mc:AlternateContent xmlns:mc="http://schemas.openxmlformats.org/markup-compatibility/2006">
        <mc:Choice xmlns:a14="http://schemas.microsoft.com/office/drawing/2010/main" Requires="a14">
          <p:sp>
            <p:nvSpPr>
              <p:cNvPr id="8" name="Google Shape;103;p1">
                <a:extLst>
                  <a:ext uri="{FF2B5EF4-FFF2-40B4-BE49-F238E27FC236}">
                    <a16:creationId xmlns:a16="http://schemas.microsoft.com/office/drawing/2014/main" id="{CFB109F1-2773-1A79-7D4F-B52AB5220353}"/>
                  </a:ext>
                </a:extLst>
              </p:cNvPr>
              <p:cNvSpPr txBox="1"/>
              <p:nvPr/>
            </p:nvSpPr>
            <p:spPr>
              <a:xfrm>
                <a:off x="840927" y="4978614"/>
                <a:ext cx="5589853" cy="1332504"/>
              </a:xfrm>
              <a:prstGeom prst="rect">
                <a:avLst/>
              </a:prstGeom>
              <a:noFill/>
              <a:ln>
                <a:noFill/>
              </a:ln>
            </p:spPr>
            <p:txBody>
              <a:bodyPr spcFirstLastPara="1" wrap="square" lIns="91425" tIns="45700" rIns="91425" bIns="45700" anchor="t" anchorCtr="0">
                <a:spAutoFit/>
              </a:bodyPr>
              <a:lstStyle/>
              <a:p>
                <a:pPr lvl="0">
                  <a:buClr>
                    <a:srgbClr val="000000"/>
                  </a:buClr>
                  <a:buSzPts val="2400"/>
                </a:pPr>
                <a14:m>
                  <m:oMath xmlns:m="http://schemas.openxmlformats.org/officeDocument/2006/math">
                    <m:r>
                      <a:rPr lang="en-GB" sz="2000" b="1" i="0" smtClean="0">
                        <a:solidFill>
                          <a:schemeClr val="accent1"/>
                        </a:solidFill>
                        <a:latin typeface="Cambria Math" panose="02040503050406030204" pitchFamily="18" charset="0"/>
                      </a:rPr>
                      <m:t>𝐏𝐞𝐫𝐜𝐞𝐧𝐭𝐚𝐠𝐞</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𝐛𝐲</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i="0" dirty="0">
                            <a:solidFill>
                              <a:schemeClr val="accent1"/>
                            </a:solidFill>
                            <a:latin typeface="Cambria Math" panose="02040503050406030204" pitchFamily="18" charset="0"/>
                          </a:rPr>
                          <m:t>𝐦𝐚𝐬𝐬</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𝐨𝐟</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𝐞𝐥𝐞𝐦𝐞𝐧𝐭</m:t>
                        </m:r>
                      </m:num>
                      <m:den>
                        <m:r>
                          <a:rPr lang="en-GB" sz="2000" b="1" i="1" dirty="0" smtClean="0">
                            <a:solidFill>
                              <a:schemeClr val="accent1"/>
                            </a:solidFill>
                            <a:latin typeface="Cambria Math" panose="02040503050406030204" pitchFamily="18" charset="0"/>
                          </a:rPr>
                          <m:t>𝒎𝒂𝒔𝒔</m:t>
                        </m:r>
                        <m:r>
                          <a:rPr lang="en-GB" sz="2000" b="1" i="1" dirty="0" smtClean="0">
                            <a:solidFill>
                              <a:schemeClr val="accent1"/>
                            </a:solidFill>
                            <a:latin typeface="Cambria Math" panose="02040503050406030204" pitchFamily="18" charset="0"/>
                          </a:rPr>
                          <m:t> </m:t>
                        </m:r>
                        <m:r>
                          <a:rPr lang="en-GB" sz="2000" b="1" i="1" dirty="0" smtClean="0">
                            <a:solidFill>
                              <a:schemeClr val="accent1"/>
                            </a:solidFill>
                            <a:latin typeface="Cambria Math" panose="02040503050406030204" pitchFamily="18" charset="0"/>
                          </a:rPr>
                          <m:t>𝒐𝒇</m:t>
                        </m:r>
                        <m:r>
                          <a:rPr lang="en-GB" sz="2000" b="1" i="1" dirty="0" smtClean="0">
                            <a:solidFill>
                              <a:schemeClr val="accent1"/>
                            </a:solidFill>
                            <a:latin typeface="Cambria Math" panose="02040503050406030204" pitchFamily="18" charset="0"/>
                          </a:rPr>
                          <m:t> </m:t>
                        </m:r>
                        <m:r>
                          <a:rPr lang="en-GB" sz="2000" b="1" i="1" dirty="0" smtClean="0">
                            <a:solidFill>
                              <a:schemeClr val="accent1"/>
                            </a:solidFill>
                            <a:latin typeface="Cambria Math" panose="02040503050406030204" pitchFamily="18" charset="0"/>
                          </a:rPr>
                          <m:t>𝒄𝒐𝒎𝒑𝒐𝒖𝒏𝒅</m:t>
                        </m:r>
                      </m:den>
                    </m:f>
                    <m:r>
                      <a:rPr lang="en-GB" sz="2000" b="1" i="1" dirty="0" smtClean="0">
                        <a:solidFill>
                          <a:schemeClr val="accent1"/>
                        </a:solidFill>
                        <a:latin typeface="Cambria Math" panose="02040503050406030204" pitchFamily="18" charset="0"/>
                        <a:ea typeface="Cambria Math" panose="02040503050406030204" pitchFamily="18" charset="0"/>
                      </a:rPr>
                      <m:t>×</m:t>
                    </m:r>
                    <m:r>
                      <a:rPr lang="en-GB" sz="2000" b="1" i="1" dirty="0" smtClean="0">
                        <a:solidFill>
                          <a:schemeClr val="accent1"/>
                        </a:solidFill>
                        <a:latin typeface="Cambria Math" panose="02040503050406030204" pitchFamily="18" charset="0"/>
                        <a:ea typeface="Cambria Math" panose="02040503050406030204" pitchFamily="18" charset="0"/>
                      </a:rPr>
                      <m:t>𝟏𝟎𝟎</m:t>
                    </m:r>
                  </m:oMath>
                </a14:m>
                <a:endParaRPr lang="en-GB" sz="2000" b="1" dirty="0">
                  <a:solidFill>
                    <a:schemeClr val="accent1"/>
                  </a:solidFill>
                  <a:latin typeface="Century Gothic" panose="020B0502020202020204" pitchFamily="34" charset="0"/>
                  <a:ea typeface="Cambria Math" panose="02040503050406030204" pitchFamily="18" charset="0"/>
                </a:endParaRPr>
              </a:p>
              <a:p>
                <a:pPr>
                  <a:buClr>
                    <a:srgbClr val="000000"/>
                  </a:buClr>
                  <a:buSzPts val="2400"/>
                </a:pPr>
                <a14:m>
                  <m:oMath xmlns:m="http://schemas.openxmlformats.org/officeDocument/2006/math">
                    <m:r>
                      <a:rPr lang="en-GB" sz="2000" b="1">
                        <a:solidFill>
                          <a:schemeClr val="accent1"/>
                        </a:solidFill>
                        <a:latin typeface="Cambria Math" panose="02040503050406030204" pitchFamily="18" charset="0"/>
                      </a:rPr>
                      <m:t>𝐏𝐞𝐫𝐜𝐞𝐧𝐭𝐚𝐠𝐞</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𝐛𝐲</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𝐦𝐚𝐬𝐬</m:t>
                    </m:r>
                    <m:r>
                      <a:rPr lang="en-GB" sz="2000" b="1">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𝟑</m:t>
                        </m:r>
                      </m:num>
                      <m:den>
                        <m:r>
                          <a:rPr lang="en-GB" sz="2000" b="1" i="1" dirty="0" smtClean="0">
                            <a:solidFill>
                              <a:schemeClr val="accent1"/>
                            </a:solidFill>
                            <a:latin typeface="Cambria Math" panose="02040503050406030204" pitchFamily="18" charset="0"/>
                          </a:rPr>
                          <m:t>𝟏𝟕</m:t>
                        </m:r>
                      </m:den>
                    </m:f>
                    <m:r>
                      <a:rPr lang="en-GB" sz="2000" b="1" i="1" dirty="0">
                        <a:solidFill>
                          <a:schemeClr val="accent1"/>
                        </a:solidFill>
                        <a:latin typeface="Cambria Math" panose="02040503050406030204" pitchFamily="18" charset="0"/>
                        <a:ea typeface="Cambria Math" panose="02040503050406030204" pitchFamily="18" charset="0"/>
                      </a:rPr>
                      <m:t>×</m:t>
                    </m:r>
                    <m:r>
                      <a:rPr lang="en-GB" sz="2000" b="1" i="1" dirty="0">
                        <a:solidFill>
                          <a:schemeClr val="accent1"/>
                        </a:solidFill>
                        <a:latin typeface="Cambria Math" panose="02040503050406030204" pitchFamily="18" charset="0"/>
                        <a:ea typeface="Cambria Math" panose="02040503050406030204" pitchFamily="18" charset="0"/>
                      </a:rPr>
                      <m:t>𝟏𝟎𝟎</m:t>
                    </m:r>
                  </m:oMath>
                </a14:m>
                <a:endParaRPr lang="en-GB" sz="2000" b="1" dirty="0">
                  <a:solidFill>
                    <a:schemeClr val="accent1"/>
                  </a:solidFill>
                  <a:latin typeface="Century Gothic" panose="020B0502020202020204" pitchFamily="34" charset="0"/>
                </a:endParaRPr>
              </a:p>
              <a:p>
                <a:pPr>
                  <a:buClr>
                    <a:srgbClr val="000000"/>
                  </a:buClr>
                  <a:buSzPts val="2400"/>
                </a:pPr>
                <a14:m>
                  <m:oMath xmlns:m="http://schemas.openxmlformats.org/officeDocument/2006/math">
                    <m:r>
                      <a:rPr lang="en-GB" sz="2000" b="1">
                        <a:solidFill>
                          <a:schemeClr val="accent1"/>
                        </a:solidFill>
                        <a:latin typeface="Cambria Math" panose="02040503050406030204" pitchFamily="18" charset="0"/>
                      </a:rPr>
                      <m:t>𝐏𝐞𝐫𝐜𝐞𝐧𝐭𝐚𝐠𝐞</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𝐛𝐲</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𝐦𝐚𝐬𝐬</m:t>
                    </m:r>
                    <m:r>
                      <a:rPr lang="en-GB" sz="2000" b="1">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a:t>
                </a:r>
                <a:r>
                  <a:rPr lang="en-GB" sz="2000" b="1" dirty="0">
                    <a:solidFill>
                      <a:schemeClr val="accent1"/>
                    </a:solidFill>
                    <a:latin typeface="Century Gothic" panose="020B0502020202020204" pitchFamily="34" charset="0"/>
                  </a:rPr>
                  <a:t> 17.65 %</a:t>
                </a:r>
              </a:p>
            </p:txBody>
          </p:sp>
        </mc:Choice>
        <mc:Fallback>
          <p:sp>
            <p:nvSpPr>
              <p:cNvPr id="8" name="Google Shape;103;p1">
                <a:extLst>
                  <a:ext uri="{FF2B5EF4-FFF2-40B4-BE49-F238E27FC236}">
                    <a16:creationId xmlns:a16="http://schemas.microsoft.com/office/drawing/2014/main" id="{CFB109F1-2773-1A79-7D4F-B52AB5220353}"/>
                  </a:ext>
                </a:extLst>
              </p:cNvPr>
              <p:cNvSpPr txBox="1">
                <a:spLocks noRot="1" noChangeAspect="1" noMove="1" noResize="1" noEditPoints="1" noAdjustHandles="1" noChangeArrowheads="1" noChangeShapeType="1" noTextEdit="1"/>
              </p:cNvSpPr>
              <p:nvPr/>
            </p:nvSpPr>
            <p:spPr>
              <a:xfrm>
                <a:off x="840927" y="4978614"/>
                <a:ext cx="5589853" cy="1332504"/>
              </a:xfrm>
              <a:prstGeom prst="rect">
                <a:avLst/>
              </a:prstGeom>
              <a:blipFill>
                <a:blip r:embed="rId4"/>
                <a:stretch>
                  <a:fillRect l="-454" b="-7619"/>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F34B-6760-998E-463C-7FDB6947FC78}"/>
              </a:ext>
            </a:extLst>
          </p:cNvPr>
          <p:cNvSpPr>
            <a:spLocks noGrp="1"/>
          </p:cNvSpPr>
          <p:nvPr>
            <p:ph type="title"/>
          </p:nvPr>
        </p:nvSpPr>
        <p:spPr/>
        <p:txBody>
          <a:bodyPr/>
          <a:lstStyle/>
          <a:p>
            <a:r>
              <a:rPr lang="en-GB" dirty="0">
                <a:latin typeface="Century Gothic" panose="020B0502020202020204" pitchFamily="34" charset="0"/>
              </a:rPr>
              <a:t>Activity</a:t>
            </a:r>
          </a:p>
        </p:txBody>
      </p:sp>
      <p:cxnSp>
        <p:nvCxnSpPr>
          <p:cNvPr id="4" name="Straight Connector 3">
            <a:extLst>
              <a:ext uri="{FF2B5EF4-FFF2-40B4-BE49-F238E27FC236}">
                <a16:creationId xmlns:a16="http://schemas.microsoft.com/office/drawing/2014/main" id="{A4C31F95-FBBF-8857-7A96-152CB7AB76F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2" name="Picture 11" descr="Text, letter&#10;&#10;Description automatically generated">
            <a:extLst>
              <a:ext uri="{FF2B5EF4-FFF2-40B4-BE49-F238E27FC236}">
                <a16:creationId xmlns:a16="http://schemas.microsoft.com/office/drawing/2014/main" id="{461A8735-6489-AED3-4E60-1C20F4DB1D0F}"/>
              </a:ext>
            </a:extLst>
          </p:cNvPr>
          <p:cNvPicPr>
            <a:picLocks noChangeAspect="1"/>
          </p:cNvPicPr>
          <p:nvPr/>
        </p:nvPicPr>
        <p:blipFill>
          <a:blip r:embed="rId3"/>
          <a:stretch>
            <a:fillRect/>
          </a:stretch>
        </p:blipFill>
        <p:spPr>
          <a:xfrm>
            <a:off x="6260046" y="329784"/>
            <a:ext cx="4858504" cy="6858000"/>
          </a:xfrm>
          <a:prstGeom prst="rect">
            <a:avLst/>
          </a:prstGeom>
          <a:ln>
            <a:solidFill>
              <a:schemeClr val="tx1"/>
            </a:solidFill>
          </a:ln>
        </p:spPr>
      </p:pic>
      <p:pic>
        <p:nvPicPr>
          <p:cNvPr id="10" name="Picture 9" descr="Table, letter&#10;&#10;Description automatically generated">
            <a:extLst>
              <a:ext uri="{FF2B5EF4-FFF2-40B4-BE49-F238E27FC236}">
                <a16:creationId xmlns:a16="http://schemas.microsoft.com/office/drawing/2014/main" id="{95DBE86D-1445-141E-6B1C-88C142A2BE89}"/>
              </a:ext>
            </a:extLst>
          </p:cNvPr>
          <p:cNvPicPr>
            <a:picLocks noChangeAspect="1"/>
          </p:cNvPicPr>
          <p:nvPr/>
        </p:nvPicPr>
        <p:blipFill>
          <a:blip r:embed="rId4"/>
          <a:stretch>
            <a:fillRect/>
          </a:stretch>
        </p:blipFill>
        <p:spPr>
          <a:xfrm>
            <a:off x="5949777" y="749508"/>
            <a:ext cx="4849456" cy="6858000"/>
          </a:xfrm>
          <a:prstGeom prst="rect">
            <a:avLst/>
          </a:prstGeom>
          <a:ln>
            <a:solidFill>
              <a:schemeClr val="tx1"/>
            </a:solidFill>
          </a:ln>
        </p:spPr>
      </p:pic>
      <p:pic>
        <p:nvPicPr>
          <p:cNvPr id="8" name="Picture 7" descr="Table, letter&#10;&#10;Description automatically generated">
            <a:extLst>
              <a:ext uri="{FF2B5EF4-FFF2-40B4-BE49-F238E27FC236}">
                <a16:creationId xmlns:a16="http://schemas.microsoft.com/office/drawing/2014/main" id="{907A41F4-51A8-589F-DE55-305F5E98AB04}"/>
              </a:ext>
            </a:extLst>
          </p:cNvPr>
          <p:cNvPicPr>
            <a:picLocks noChangeAspect="1"/>
          </p:cNvPicPr>
          <p:nvPr/>
        </p:nvPicPr>
        <p:blipFill>
          <a:blip r:embed="rId5"/>
          <a:stretch>
            <a:fillRect/>
          </a:stretch>
        </p:blipFill>
        <p:spPr>
          <a:xfrm>
            <a:off x="5533246" y="1094282"/>
            <a:ext cx="4843067" cy="6858000"/>
          </a:xfrm>
          <a:prstGeom prst="rect">
            <a:avLst/>
          </a:prstGeom>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A595AF2D-44B0-22D9-86C6-CC3A09DEFFD1}"/>
              </a:ext>
            </a:extLst>
          </p:cNvPr>
          <p:cNvPicPr>
            <a:picLocks noChangeAspect="1"/>
          </p:cNvPicPr>
          <p:nvPr/>
        </p:nvPicPr>
        <p:blipFill>
          <a:blip r:embed="rId6"/>
          <a:stretch>
            <a:fillRect/>
          </a:stretch>
        </p:blipFill>
        <p:spPr>
          <a:xfrm>
            <a:off x="5102594" y="1379095"/>
            <a:ext cx="4864922" cy="6858000"/>
          </a:xfrm>
          <a:prstGeom prst="rect">
            <a:avLst/>
          </a:prstGeom>
          <a:ln>
            <a:solidFill>
              <a:schemeClr val="tx1"/>
            </a:solidFill>
          </a:ln>
        </p:spPr>
      </p:pic>
    </p:spTree>
    <p:extLst>
      <p:ext uri="{BB962C8B-B14F-4D97-AF65-F5344CB8AC3E}">
        <p14:creationId xmlns:p14="http://schemas.microsoft.com/office/powerpoint/2010/main" val="559690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99D1-25BA-0E18-EF5E-F7B7D87C6CA1}"/>
              </a:ext>
            </a:extLst>
          </p:cNvPr>
          <p:cNvSpPr>
            <a:spLocks noGrp="1"/>
          </p:cNvSpPr>
          <p:nvPr>
            <p:ph type="title"/>
          </p:nvPr>
        </p:nvSpPr>
        <p:spPr>
          <a:xfrm>
            <a:off x="554990" y="0"/>
            <a:ext cx="10620000" cy="720000"/>
          </a:xfrm>
        </p:spPr>
        <p:txBody>
          <a:bodyPr/>
          <a:lstStyle/>
          <a:p>
            <a:r>
              <a:rPr lang="en-GB" dirty="0">
                <a:latin typeface="Century Gothic" panose="020B0502020202020204" pitchFamily="34" charset="0"/>
              </a:rPr>
              <a:t>Answers</a:t>
            </a:r>
          </a:p>
        </p:txBody>
      </p:sp>
      <p:sp>
        <p:nvSpPr>
          <p:cNvPr id="4" name="TextBox 3">
            <a:extLst>
              <a:ext uri="{FF2B5EF4-FFF2-40B4-BE49-F238E27FC236}">
                <a16:creationId xmlns:a16="http://schemas.microsoft.com/office/drawing/2014/main" id="{8E8A4C44-72D6-3EA4-A779-9A0C8208C3D4}"/>
              </a:ext>
            </a:extLst>
          </p:cNvPr>
          <p:cNvSpPr txBox="1"/>
          <p:nvPr/>
        </p:nvSpPr>
        <p:spPr>
          <a:xfrm>
            <a:off x="473674" y="1530912"/>
            <a:ext cx="203272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24 dm</a:t>
            </a:r>
            <a:r>
              <a:rPr lang="en-US" sz="2400" b="1" baseline="30000" dirty="0">
                <a:solidFill>
                  <a:schemeClr val="accent1"/>
                </a:solidFill>
                <a:latin typeface="Century Gothic" panose="020B0502020202020204" pitchFamily="34" charset="0"/>
              </a:rPr>
              <a:t>3</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EBF722-A2C2-8E8B-261E-165B62746A62}"/>
                  </a:ext>
                </a:extLst>
              </p:cNvPr>
              <p:cNvSpPr txBox="1"/>
              <p:nvPr/>
            </p:nvSpPr>
            <p:spPr>
              <a:xfrm>
                <a:off x="467488" y="2238463"/>
                <a:ext cx="6083213" cy="63145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a:t>
                </a:r>
                <a14:m>
                  <m:oMath xmlns:m="http://schemas.openxmlformats.org/officeDocument/2006/math">
                    <m:r>
                      <a:rPr lang="en-GB" sz="2400" b="1" i="0" smtClean="0">
                        <a:solidFill>
                          <a:schemeClr val="accent1"/>
                        </a:solidFill>
                        <a:latin typeface="Cambria Math" panose="02040503050406030204" pitchFamily="18" charset="0"/>
                      </a:rPr>
                      <m:t>𝐍𝐮𝐦𝐛𝐞𝐫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𝐯𝐨𝐥𝐮𝐦𝐞</m:t>
                        </m:r>
                      </m:num>
                      <m:den>
                        <m:r>
                          <a:rPr lang="en-GB" sz="2400" b="1" i="0" smtClean="0">
                            <a:solidFill>
                              <a:schemeClr val="accent1"/>
                            </a:solidFill>
                            <a:latin typeface="Cambria Math" panose="02040503050406030204" pitchFamily="18" charset="0"/>
                          </a:rPr>
                          <m:t>𝐦𝐨𝐥𝐚𝐫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𝐯𝐨𝐥𝐮𝐦𝐞</m:t>
                        </m:r>
                      </m:den>
                    </m:f>
                  </m:oMath>
                </a14:m>
                <a:endParaRPr lang="en-US"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1FEBF722-A2C2-8E8B-261E-165B62746A62}"/>
                  </a:ext>
                </a:extLst>
              </p:cNvPr>
              <p:cNvSpPr txBox="1">
                <a:spLocks noRot="1" noChangeAspect="1" noMove="1" noResize="1" noEditPoints="1" noAdjustHandles="1" noChangeArrowheads="1" noChangeShapeType="1" noTextEdit="1"/>
              </p:cNvSpPr>
              <p:nvPr/>
            </p:nvSpPr>
            <p:spPr>
              <a:xfrm>
                <a:off x="467488" y="2238463"/>
                <a:ext cx="6083213" cy="631455"/>
              </a:xfrm>
              <a:prstGeom prst="rect">
                <a:avLst/>
              </a:prstGeom>
              <a:blipFill>
                <a:blip r:embed="rId2"/>
                <a:stretch>
                  <a:fillRect l="-1458" b="-17647"/>
                </a:stretch>
              </a:blipFill>
            </p:spPr>
            <p:txBody>
              <a:bodyPr/>
              <a:lstStyle/>
              <a:p>
                <a:r>
                  <a:rPr lang="en-GB">
                    <a:noFill/>
                  </a:rPr>
                  <a:t> </a:t>
                </a:r>
              </a:p>
            </p:txBody>
          </p:sp>
        </mc:Fallback>
      </mc:AlternateContent>
      <p:cxnSp>
        <p:nvCxnSpPr>
          <p:cNvPr id="9" name="Straight Connector 8">
            <a:extLst>
              <a:ext uri="{FF2B5EF4-FFF2-40B4-BE49-F238E27FC236}">
                <a16:creationId xmlns:a16="http://schemas.microsoft.com/office/drawing/2014/main" id="{ED28AF38-9277-607A-2CE2-13D337E009B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F93EB0-39C2-F575-E154-07F8531B7271}"/>
              </a:ext>
            </a:extLst>
          </p:cNvPr>
          <p:cNvSpPr txBox="1"/>
          <p:nvPr/>
        </p:nvSpPr>
        <p:spPr>
          <a:xfrm>
            <a:off x="448522" y="840055"/>
            <a:ext cx="998463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Room temperature (20 ºC) and 1 atm of pressure</a:t>
            </a:r>
          </a:p>
        </p:txBody>
      </p:sp>
      <p:sp>
        <p:nvSpPr>
          <p:cNvPr id="20" name="TextBox 19">
            <a:extLst>
              <a:ext uri="{FF2B5EF4-FFF2-40B4-BE49-F238E27FC236}">
                <a16:creationId xmlns:a16="http://schemas.microsoft.com/office/drawing/2014/main" id="{BA2B2B3D-E508-ED4C-6C43-43FFB0A8BAB7}"/>
              </a:ext>
            </a:extLst>
          </p:cNvPr>
          <p:cNvSpPr txBox="1"/>
          <p:nvPr/>
        </p:nvSpPr>
        <p:spPr>
          <a:xfrm>
            <a:off x="482978" y="3226314"/>
            <a:ext cx="518630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Temperature and pressure</a:t>
            </a:r>
          </a:p>
        </p:txBody>
      </p:sp>
    </p:spTree>
    <p:extLst>
      <p:ext uri="{BB962C8B-B14F-4D97-AF65-F5344CB8AC3E}">
        <p14:creationId xmlns:p14="http://schemas.microsoft.com/office/powerpoint/2010/main" val="28437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B617-2EEE-CF6B-4D5D-26B888E693C2}"/>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07DC96-503B-43C2-69FF-ED17F61AB050}"/>
                  </a:ext>
                </a:extLst>
              </p:cNvPr>
              <p:cNvSpPr txBox="1"/>
              <p:nvPr/>
            </p:nvSpPr>
            <p:spPr>
              <a:xfrm>
                <a:off x="430696" y="827848"/>
                <a:ext cx="4351166" cy="1424877"/>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5a.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𝐯𝐨𝐥𝐮𝐦𝐞</m:t>
                        </m:r>
                      </m:num>
                      <m:den>
                        <m:r>
                          <a:rPr lang="en-GB" sz="2000" b="1" i="0" smtClean="0">
                            <a:solidFill>
                              <a:schemeClr val="accent1"/>
                            </a:solidFill>
                            <a:latin typeface="Cambria Math" panose="02040503050406030204" pitchFamily="18" charset="0"/>
                          </a:rPr>
                          <m:t>𝐦𝐨𝐥𝐚𝐫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𝟐</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𝐯𝐨𝐥𝐮𝐦𝐞</m:t>
                          </m:r>
                        </m:num>
                        <m:den>
                          <m:r>
                            <a:rPr lang="en-GB" sz="2000" b="1" i="0" smtClean="0">
                              <a:solidFill>
                                <a:schemeClr val="accent1"/>
                              </a:solidFill>
                              <a:latin typeface="Cambria Math" panose="02040503050406030204" pitchFamily="18" charset="0"/>
                            </a:rPr>
                            <m:t>𝟐𝟒</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𝐯𝐨𝐥𝐮𝐦𝐞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𝟒𝟖</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CE07DC96-503B-43C2-69FF-ED17F61AB050}"/>
                  </a:ext>
                </a:extLst>
              </p:cNvPr>
              <p:cNvSpPr txBox="1">
                <a:spLocks noRot="1" noChangeAspect="1" noMove="1" noResize="1" noEditPoints="1" noAdjustHandles="1" noChangeArrowheads="1" noChangeShapeType="1" noTextEdit="1"/>
              </p:cNvSpPr>
              <p:nvPr/>
            </p:nvSpPr>
            <p:spPr>
              <a:xfrm>
                <a:off x="430696" y="827848"/>
                <a:ext cx="4351166" cy="1424877"/>
              </a:xfrm>
              <a:prstGeom prst="rect">
                <a:avLst/>
              </a:prstGeom>
              <a:blipFill>
                <a:blip r:embed="rId2"/>
                <a:stretch>
                  <a:fillRect l="-1749" b="-44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D664CC7-F5B2-B74D-2DA7-04B03B7C10E5}"/>
                  </a:ext>
                </a:extLst>
              </p:cNvPr>
              <p:cNvSpPr txBox="1"/>
              <p:nvPr/>
            </p:nvSpPr>
            <p:spPr>
              <a:xfrm>
                <a:off x="463174" y="2883999"/>
                <a:ext cx="4351166" cy="1424877"/>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5b.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𝐯𝐨𝐥𝐮𝐦𝐞</m:t>
                        </m:r>
                      </m:num>
                      <m:den>
                        <m:r>
                          <a:rPr lang="en-GB" sz="2000" b="1" i="0" smtClean="0">
                            <a:solidFill>
                              <a:schemeClr val="accent1"/>
                            </a:solidFill>
                            <a:latin typeface="Cambria Math" panose="02040503050406030204" pitchFamily="18" charset="0"/>
                          </a:rPr>
                          <m:t>𝐦𝐨𝐥𝐚𝐫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𝐯𝐨𝐥𝐮𝐦𝐞</m:t>
                          </m:r>
                        </m:num>
                        <m:den>
                          <m:r>
                            <a:rPr lang="en-GB" sz="2000" b="1" i="0" smtClean="0">
                              <a:solidFill>
                                <a:schemeClr val="accent1"/>
                              </a:solidFill>
                              <a:latin typeface="Cambria Math" panose="02040503050406030204" pitchFamily="18" charset="0"/>
                            </a:rPr>
                            <m:t>𝟐𝟒</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𝐯𝐨𝐥𝐮𝐦𝐞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𝟔</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CD664CC7-F5B2-B74D-2DA7-04B03B7C10E5}"/>
                  </a:ext>
                </a:extLst>
              </p:cNvPr>
              <p:cNvSpPr txBox="1">
                <a:spLocks noRot="1" noChangeAspect="1" noMove="1" noResize="1" noEditPoints="1" noAdjustHandles="1" noChangeArrowheads="1" noChangeShapeType="1" noTextEdit="1"/>
              </p:cNvSpPr>
              <p:nvPr/>
            </p:nvSpPr>
            <p:spPr>
              <a:xfrm>
                <a:off x="463174" y="2883999"/>
                <a:ext cx="4351166" cy="1424877"/>
              </a:xfrm>
              <a:prstGeom prst="rect">
                <a:avLst/>
              </a:prstGeom>
              <a:blipFill>
                <a:blip r:embed="rId3"/>
                <a:stretch>
                  <a:fillRect l="-1453" b="-44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CE5E2F-E9E4-583B-51A5-063A8A8754F4}"/>
                  </a:ext>
                </a:extLst>
              </p:cNvPr>
              <p:cNvSpPr txBox="1"/>
              <p:nvPr/>
            </p:nvSpPr>
            <p:spPr>
              <a:xfrm>
                <a:off x="6129456" y="770385"/>
                <a:ext cx="4351166" cy="1424877"/>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6a.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𝐯𝐨𝐥𝐮𝐦𝐞</m:t>
                        </m:r>
                      </m:num>
                      <m:den>
                        <m:r>
                          <a:rPr lang="en-GB" sz="2000" b="1" i="0" smtClean="0">
                            <a:solidFill>
                              <a:schemeClr val="accent1"/>
                            </a:solidFill>
                            <a:latin typeface="Cambria Math" panose="02040503050406030204" pitchFamily="18" charset="0"/>
                          </a:rPr>
                          <m:t>𝐦𝐨𝐥𝐚𝐫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𝟕𝟓</m:t>
                          </m:r>
                        </m:num>
                        <m:den>
                          <m:r>
                            <a:rPr lang="en-GB" sz="2000" b="1" i="0" smtClean="0">
                              <a:solidFill>
                                <a:schemeClr val="accent1"/>
                              </a:solidFill>
                              <a:latin typeface="Cambria Math" panose="02040503050406030204" pitchFamily="18" charset="0"/>
                            </a:rPr>
                            <m:t>𝟐𝟒</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C2CE5E2F-E9E4-583B-51A5-063A8A8754F4}"/>
                  </a:ext>
                </a:extLst>
              </p:cNvPr>
              <p:cNvSpPr txBox="1">
                <a:spLocks noRot="1" noChangeAspect="1" noMove="1" noResize="1" noEditPoints="1" noAdjustHandles="1" noChangeArrowheads="1" noChangeShapeType="1" noTextEdit="1"/>
              </p:cNvSpPr>
              <p:nvPr/>
            </p:nvSpPr>
            <p:spPr>
              <a:xfrm>
                <a:off x="6129456" y="770385"/>
                <a:ext cx="4351166" cy="1424877"/>
              </a:xfrm>
              <a:prstGeom prst="rect">
                <a:avLst/>
              </a:prstGeom>
              <a:blipFill>
                <a:blip r:embed="rId4"/>
                <a:stretch>
                  <a:fillRect l="-1453" b="-531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8347F3-4D2B-9844-B027-B99D68A7476A}"/>
                  </a:ext>
                </a:extLst>
              </p:cNvPr>
              <p:cNvSpPr txBox="1"/>
              <p:nvPr/>
            </p:nvSpPr>
            <p:spPr>
              <a:xfrm>
                <a:off x="6131955" y="2781566"/>
                <a:ext cx="4351166" cy="1424877"/>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6b.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𝐯𝐨𝐥𝐮𝐦𝐞</m:t>
                        </m:r>
                      </m:num>
                      <m:den>
                        <m:r>
                          <a:rPr lang="en-GB" sz="2000" b="1" i="0" smtClean="0">
                            <a:solidFill>
                              <a:schemeClr val="accent1"/>
                            </a:solidFill>
                            <a:latin typeface="Cambria Math" panose="02040503050406030204" pitchFamily="18" charset="0"/>
                          </a:rPr>
                          <m:t>𝐦𝐨𝐥𝐚𝐫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m:t>
                          </m:r>
                        </m:num>
                        <m:den>
                          <m:r>
                            <a:rPr lang="en-GB" sz="2000" b="1" i="0" smtClean="0">
                              <a:solidFill>
                                <a:schemeClr val="accent1"/>
                              </a:solidFill>
                              <a:latin typeface="Cambria Math" panose="02040503050406030204" pitchFamily="18" charset="0"/>
                            </a:rPr>
                            <m:t>𝟐𝟒</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𝟎𝟎𝟖𝟑</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CF8347F3-4D2B-9844-B027-B99D68A7476A}"/>
                  </a:ext>
                </a:extLst>
              </p:cNvPr>
              <p:cNvSpPr txBox="1">
                <a:spLocks noRot="1" noChangeAspect="1" noMove="1" noResize="1" noEditPoints="1" noAdjustHandles="1" noChangeArrowheads="1" noChangeShapeType="1" noTextEdit="1"/>
              </p:cNvSpPr>
              <p:nvPr/>
            </p:nvSpPr>
            <p:spPr>
              <a:xfrm>
                <a:off x="6131955" y="2781566"/>
                <a:ext cx="4351166" cy="1424877"/>
              </a:xfrm>
              <a:prstGeom prst="rect">
                <a:avLst/>
              </a:prstGeom>
              <a:blipFill>
                <a:blip r:embed="rId5"/>
                <a:stretch>
                  <a:fillRect l="-1453" b="-4386"/>
                </a:stretch>
              </a:blipFill>
            </p:spPr>
            <p:txBody>
              <a:bodyPr/>
              <a:lstStyle/>
              <a:p>
                <a:r>
                  <a:rPr lang="en-GB">
                    <a:noFill/>
                  </a:rPr>
                  <a:t> </a:t>
                </a:r>
              </a:p>
            </p:txBody>
          </p:sp>
        </mc:Fallback>
      </mc:AlternateContent>
      <p:cxnSp>
        <p:nvCxnSpPr>
          <p:cNvPr id="4" name="Straight Connector 3">
            <a:extLst>
              <a:ext uri="{FF2B5EF4-FFF2-40B4-BE49-F238E27FC236}">
                <a16:creationId xmlns:a16="http://schemas.microsoft.com/office/drawing/2014/main" id="{0E5F1714-3059-B1F2-D36F-C3FD1A7B442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66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6B401-0B2E-BD95-C7A1-6B85E891AE82}"/>
              </a:ext>
            </a:extLst>
          </p:cNvPr>
          <p:cNvSpPr>
            <a:spLocks noGrp="1"/>
          </p:cNvSpPr>
          <p:nvPr>
            <p:ph type="title"/>
          </p:nvPr>
        </p:nvSpPr>
        <p:spPr/>
        <p:txBody>
          <a:bodyPr>
            <a:normAutofit/>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71A68707-B675-1D4E-C41C-2BD948C97EA4}"/>
              </a:ext>
            </a:extLst>
          </p:cNvPr>
          <p:cNvSpPr txBox="1"/>
          <p:nvPr/>
        </p:nvSpPr>
        <p:spPr>
          <a:xfrm>
            <a:off x="482978" y="947809"/>
            <a:ext cx="518630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lithium chloride</a:t>
            </a:r>
          </a:p>
        </p:txBody>
      </p:sp>
      <p:sp>
        <p:nvSpPr>
          <p:cNvPr id="4" name="TextBox 3">
            <a:extLst>
              <a:ext uri="{FF2B5EF4-FFF2-40B4-BE49-F238E27FC236}">
                <a16:creationId xmlns:a16="http://schemas.microsoft.com/office/drawing/2014/main" id="{3B766C35-88EC-213B-FC44-044370777A2D}"/>
              </a:ext>
            </a:extLst>
          </p:cNvPr>
          <p:cNvSpPr txBox="1"/>
          <p:nvPr/>
        </p:nvSpPr>
        <p:spPr>
          <a:xfrm>
            <a:off x="467988" y="1622366"/>
            <a:ext cx="518630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HC</a:t>
            </a:r>
            <a:r>
              <a:rPr lang="en-US" sz="2400" b="1" dirty="0">
                <a:solidFill>
                  <a:schemeClr val="accent1"/>
                </a:solidFill>
                <a:latin typeface="PT Sans" panose="020B0503020203020204" pitchFamily="34" charset="77"/>
              </a:rPr>
              <a:t>l</a:t>
            </a:r>
            <a:r>
              <a:rPr lang="en-US" sz="2400" b="1" dirty="0">
                <a:solidFill>
                  <a:schemeClr val="accent1"/>
                </a:solidFill>
                <a:latin typeface="Century Gothic" panose="020B0502020202020204" pitchFamily="34" charset="0"/>
              </a:rPr>
              <a:t> + LiOH </a:t>
            </a:r>
            <a:r>
              <a:rPr lang="en-US" sz="2400" b="1" dirty="0">
                <a:solidFill>
                  <a:schemeClr val="accent1"/>
                </a:solidFill>
                <a:latin typeface="Century Gothic" panose="020B0502020202020204" pitchFamily="34" charset="0"/>
                <a:sym typeface="Wingdings" pitchFamily="2" charset="2"/>
              </a:rPr>
              <a:t> LiC</a:t>
            </a:r>
            <a:r>
              <a:rPr lang="en-US" sz="2400" b="1" dirty="0">
                <a:solidFill>
                  <a:schemeClr val="accent1"/>
                </a:solidFill>
                <a:latin typeface="PT Sans" panose="020B0503020203020204" pitchFamily="34" charset="77"/>
                <a:sym typeface="Wingdings" pitchFamily="2" charset="2"/>
              </a:rPr>
              <a:t>l</a:t>
            </a:r>
            <a:r>
              <a:rPr lang="en-US" sz="2400" b="1" dirty="0">
                <a:solidFill>
                  <a:schemeClr val="accent1"/>
                </a:solidFill>
                <a:latin typeface="Century Gothic" panose="020B0502020202020204" pitchFamily="34" charset="0"/>
                <a:sym typeface="Wingdings" pitchFamily="2" charset="2"/>
              </a:rPr>
              <a:t> + H</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O</a:t>
            </a:r>
            <a:endParaRPr lang="en-US" sz="2400" b="1"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22A5DF06-E35F-EA8B-2AD8-A35C967D9254}"/>
              </a:ext>
            </a:extLst>
          </p:cNvPr>
          <p:cNvSpPr txBox="1"/>
          <p:nvPr/>
        </p:nvSpPr>
        <p:spPr>
          <a:xfrm>
            <a:off x="512958" y="2326904"/>
            <a:ext cx="4508747" cy="378565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hydrochloric acid to a beaker and warm gently</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spatulas full of lithium hydroxide until solid remains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Filter to remove solids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Evaporate gently over a Bunsen burner</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Leave to </a:t>
            </a:r>
            <a:r>
              <a:rPr lang="en-US" sz="2400" b="1" dirty="0" err="1">
                <a:solidFill>
                  <a:schemeClr val="accent1"/>
                </a:solidFill>
                <a:latin typeface="Century Gothic" panose="020B0502020202020204" pitchFamily="34" charset="0"/>
              </a:rPr>
              <a:t>crystallise</a:t>
            </a:r>
            <a:r>
              <a:rPr lang="en-US" sz="2400" b="1" dirty="0">
                <a:solidFill>
                  <a:schemeClr val="accent1"/>
                </a:solidFill>
                <a:latin typeface="Century Gothic" panose="020B0502020202020204" pitchFamily="34" charset="0"/>
              </a:rPr>
              <a:t>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CA6F287-B34F-75D1-3D2C-3AD1C5706E59}"/>
                  </a:ext>
                </a:extLst>
              </p:cNvPr>
              <p:cNvSpPr txBox="1"/>
              <p:nvPr/>
            </p:nvSpPr>
            <p:spPr>
              <a:xfrm>
                <a:off x="5862131" y="607992"/>
                <a:ext cx="5395481" cy="4585743"/>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7d.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𝐳𝐢𝐧𝐜</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𝐳𝐢𝐧𝐜</m:t>
                      </m:r>
                      <m:r>
                        <a:rPr lang="en-GB" sz="2000" b="1" i="0" smtClean="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𝟏𝟏</m:t>
                          </m:r>
                        </m:num>
                        <m:den>
                          <m:r>
                            <a:rPr lang="en-GB" sz="2000" b="1" i="0" smtClean="0">
                              <a:solidFill>
                                <a:schemeClr val="accent1"/>
                              </a:solidFill>
                              <a:latin typeface="Cambria Math" panose="02040503050406030204" pitchFamily="18" charset="0"/>
                            </a:rPr>
                            <m:t>𝟔𝟓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𝟏𝟔𝟗</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r>
                  <a:rPr lang="en-GB" sz="2000" b="1" dirty="0">
                    <a:solidFill>
                      <a:schemeClr val="accent1"/>
                    </a:solidFill>
                    <a:latin typeface="Century Gothic" panose="020B0502020202020204" pitchFamily="34" charset="0"/>
                  </a:rPr>
                  <a:t>1:1 ratio</a:t>
                </a: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Number of moles chlorine = 0.169 mol</a:t>
                </a: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𝐯𝐨𝐥𝐮𝐦𝐞</m:t>
                          </m:r>
                        </m:num>
                        <m:den>
                          <m:r>
                            <a:rPr lang="en-GB" sz="2000" b="1">
                              <a:solidFill>
                                <a:schemeClr val="accent1"/>
                              </a:solidFill>
                              <a:latin typeface="Cambria Math" panose="02040503050406030204" pitchFamily="18" charset="0"/>
                            </a:rPr>
                            <m:t>𝐦𝐨𝐥𝐚𝐫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𝟏𝟔𝟗</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𝐯𝐨𝐥𝐮𝐦𝐞</m:t>
                          </m:r>
                        </m:num>
                        <m:den>
                          <m:r>
                            <a:rPr lang="en-GB" sz="2000" b="1">
                              <a:solidFill>
                                <a:schemeClr val="accent1"/>
                              </a:solidFill>
                              <a:latin typeface="Cambria Math" panose="02040503050406030204" pitchFamily="18" charset="0"/>
                            </a:rPr>
                            <m:t>𝟐𝟒</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𝟎𝟔</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4CA6F287-B34F-75D1-3D2C-3AD1C5706E59}"/>
                  </a:ext>
                </a:extLst>
              </p:cNvPr>
              <p:cNvSpPr txBox="1">
                <a:spLocks noRot="1" noChangeAspect="1" noMove="1" noResize="1" noEditPoints="1" noAdjustHandles="1" noChangeArrowheads="1" noChangeShapeType="1" noTextEdit="1"/>
              </p:cNvSpPr>
              <p:nvPr/>
            </p:nvSpPr>
            <p:spPr>
              <a:xfrm>
                <a:off x="5862131" y="607992"/>
                <a:ext cx="5395481" cy="4585743"/>
              </a:xfrm>
              <a:prstGeom prst="rect">
                <a:avLst/>
              </a:prstGeom>
              <a:blipFill>
                <a:blip r:embed="rId2"/>
                <a:stretch>
                  <a:fillRect l="-1174" t="-554"/>
                </a:stretch>
              </a:blipFill>
            </p:spPr>
            <p:txBody>
              <a:bodyPr/>
              <a:lstStyle/>
              <a:p>
                <a:r>
                  <a:rPr lang="en-GB">
                    <a:noFill/>
                  </a:rPr>
                  <a:t> </a:t>
                </a:r>
              </a:p>
            </p:txBody>
          </p:sp>
        </mc:Fallback>
      </mc:AlternateContent>
      <p:cxnSp>
        <p:nvCxnSpPr>
          <p:cNvPr id="6" name="Straight Connector 5">
            <a:extLst>
              <a:ext uri="{FF2B5EF4-FFF2-40B4-BE49-F238E27FC236}">
                <a16:creationId xmlns:a16="http://schemas.microsoft.com/office/drawing/2014/main" id="{2ED09BA6-70EE-8BF6-F4C0-C201E154F44C}"/>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263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AB8B6-3E39-33D3-DE0D-A8EF9B930277}"/>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2AB4DA-60E8-B244-1307-976DA473CD0E}"/>
                  </a:ext>
                </a:extLst>
              </p:cNvPr>
              <p:cNvSpPr txBox="1"/>
              <p:nvPr/>
            </p:nvSpPr>
            <p:spPr>
              <a:xfrm>
                <a:off x="435691" y="997736"/>
                <a:ext cx="6130001" cy="5297989"/>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8a.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𝐚𝐥𝐮𝐦𝐢𝐧𝐢𝐮𝐧</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𝐨𝐱𝐢𝐝𝐞</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𝐳𝐢𝐧𝐜</m:t>
                      </m:r>
                      <m:r>
                        <a:rPr lang="en-GB" sz="2000" b="1" i="0" smtClean="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𝟖𝟎𝟎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𝟎𝟎𝟎</m:t>
                          </m:r>
                        </m:num>
                        <m:den>
                          <m:r>
                            <a:rPr lang="en-GB" sz="2000" b="1" i="0" smtClean="0">
                              <a:solidFill>
                                <a:schemeClr val="accent1"/>
                              </a:solidFill>
                              <a:latin typeface="Cambria Math" panose="02040503050406030204" pitchFamily="18" charset="0"/>
                            </a:rPr>
                            <m:t>𝟏𝟎𝟐</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𝟖𝟒𝟑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𝟏𝟒</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r>
                  <a:rPr lang="en-GB" sz="2000" b="1" dirty="0">
                    <a:solidFill>
                      <a:schemeClr val="accent1"/>
                    </a:solidFill>
                    <a:latin typeface="Century Gothic" panose="020B0502020202020204" pitchFamily="34" charset="0"/>
                  </a:rPr>
                  <a:t>2:4 ratio</a:t>
                </a:r>
              </a:p>
              <a:p>
                <a:r>
                  <a:rPr lang="en-GB" sz="2000" b="1" dirty="0">
                    <a:solidFill>
                      <a:schemeClr val="accent1"/>
                    </a:solidFill>
                    <a:latin typeface="Century Gothic" panose="020B0502020202020204" pitchFamily="34" charset="0"/>
                  </a:rPr>
                  <a:t>1:2 ratio</a:t>
                </a: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Number of moles aluminium = 15 686.27 mol</a:t>
                </a: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𝟔𝟖𝟔</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𝟐𝟕</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𝟐𝟕</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𝟒𝟐𝟑</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𝟓𝟐𝟗</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𝟒𝟐𝟑</m:t>
                      </m:r>
                      <m:r>
                        <a:rPr lang="en-GB" sz="2000" b="1" i="0" smtClean="0">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𝟑</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𝐤</m:t>
                      </m:r>
                      <m:r>
                        <a:rPr lang="en-GB" sz="2000" b="1">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2D2AB4DA-60E8-B244-1307-976DA473CD0E}"/>
                  </a:ext>
                </a:extLst>
              </p:cNvPr>
              <p:cNvSpPr txBox="1">
                <a:spLocks noRot="1" noChangeAspect="1" noMove="1" noResize="1" noEditPoints="1" noAdjustHandles="1" noChangeArrowheads="1" noChangeShapeType="1" noTextEdit="1"/>
              </p:cNvSpPr>
              <p:nvPr/>
            </p:nvSpPr>
            <p:spPr>
              <a:xfrm>
                <a:off x="435691" y="997736"/>
                <a:ext cx="6130001" cy="5297989"/>
              </a:xfrm>
              <a:prstGeom prst="rect">
                <a:avLst/>
              </a:prstGeom>
              <a:blipFill>
                <a:blip r:embed="rId2"/>
                <a:stretch>
                  <a:fillRect l="-1035" t="-4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AD961AE-AF2C-1201-3C6F-56B1051C78C2}"/>
                  </a:ext>
                </a:extLst>
              </p:cNvPr>
              <p:cNvSpPr txBox="1"/>
              <p:nvPr/>
            </p:nvSpPr>
            <p:spPr>
              <a:xfrm>
                <a:off x="6359305" y="1060195"/>
                <a:ext cx="4943280" cy="4521109"/>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8a. </a:t>
                </a:r>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𝐚𝐥𝐮𝐦𝐢𝐧𝐢𝐮𝐦</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𝐨𝐱𝐢𝐝𝐞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𝟖𝟒𝟑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𝟏𝟒</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r>
                  <a:rPr lang="en-GB" sz="2000" b="1" dirty="0">
                    <a:solidFill>
                      <a:schemeClr val="accent1"/>
                    </a:solidFill>
                    <a:latin typeface="Century Gothic" panose="020B0502020202020204" pitchFamily="34" charset="0"/>
                  </a:rPr>
                  <a:t>2:3 ratio</a:t>
                </a: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Number of moles oxygen = 11 764.7 mol</a:t>
                </a: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𝐯𝐨𝐥𝐮𝐦𝐞</m:t>
                          </m:r>
                        </m:num>
                        <m:den>
                          <m:r>
                            <a:rPr lang="en-GB" sz="2000" b="1">
                              <a:solidFill>
                                <a:schemeClr val="accent1"/>
                              </a:solidFill>
                              <a:latin typeface="Cambria Math" panose="02040503050406030204" pitchFamily="18" charset="0"/>
                            </a:rPr>
                            <m:t>𝐦𝐨𝐥𝐚𝐫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𝟕𝟔𝟒</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𝐯𝐨𝐥𝐮𝐦𝐞</m:t>
                          </m:r>
                        </m:num>
                        <m:den>
                          <m:r>
                            <a:rPr lang="en-GB" sz="2000" b="1">
                              <a:solidFill>
                                <a:schemeClr val="accent1"/>
                              </a:solidFill>
                              <a:latin typeface="Cambria Math" panose="02040503050406030204" pitchFamily="18" charset="0"/>
                            </a:rPr>
                            <m:t>𝟐𝟒</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𝐕𝐨𝐥𝐮𝐦𝐞</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𝟐𝟖𝟐</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𝟑𝟓𝟐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𝟗𝟒</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𝐝𝐦</m:t>
                      </m:r>
                      <m:r>
                        <a:rPr lang="en-GB" sz="2000" b="1" baseline="30000">
                          <a:solidFill>
                            <a:schemeClr val="accent1"/>
                          </a:solidFill>
                          <a:latin typeface="Cambria Math" panose="02040503050406030204" pitchFamily="18" charset="0"/>
                        </a:rPr>
                        <m:t>𝟑</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6AD961AE-AF2C-1201-3C6F-56B1051C78C2}"/>
                  </a:ext>
                </a:extLst>
              </p:cNvPr>
              <p:cNvSpPr txBox="1">
                <a:spLocks noRot="1" noChangeAspect="1" noMove="1" noResize="1" noEditPoints="1" noAdjustHandles="1" noChangeArrowheads="1" noChangeShapeType="1" noTextEdit="1"/>
              </p:cNvSpPr>
              <p:nvPr/>
            </p:nvSpPr>
            <p:spPr>
              <a:xfrm>
                <a:off x="6359305" y="1060195"/>
                <a:ext cx="4943280" cy="4521109"/>
              </a:xfrm>
              <a:prstGeom prst="rect">
                <a:avLst/>
              </a:prstGeom>
              <a:blipFill>
                <a:blip r:embed="rId3"/>
                <a:stretch>
                  <a:fillRect l="-1282" t="-840"/>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8E0EC836-76D1-CEED-E3CC-0F934F4D04F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5010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E4A4D-48EB-9C18-B194-CEA1F5FAD09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B78C8625-3DA3-DEC9-65DC-172FF892F780}"/>
              </a:ext>
            </a:extLst>
          </p:cNvPr>
          <p:cNvSpPr txBox="1"/>
          <p:nvPr/>
        </p:nvSpPr>
        <p:spPr>
          <a:xfrm>
            <a:off x="458684" y="706454"/>
            <a:ext cx="203272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9a. 24 dm</a:t>
            </a:r>
            <a:r>
              <a:rPr lang="en-US" sz="2400" b="1" baseline="30000" dirty="0">
                <a:solidFill>
                  <a:schemeClr val="accent1"/>
                </a:solidFill>
                <a:latin typeface="Century Gothic" panose="020B0502020202020204" pitchFamily="34" charset="0"/>
              </a:rPr>
              <a:t>3</a:t>
            </a:r>
          </a:p>
        </p:txBody>
      </p:sp>
      <p:sp>
        <p:nvSpPr>
          <p:cNvPr id="4" name="TextBox 3">
            <a:extLst>
              <a:ext uri="{FF2B5EF4-FFF2-40B4-BE49-F238E27FC236}">
                <a16:creationId xmlns:a16="http://schemas.microsoft.com/office/drawing/2014/main" id="{2E5D3A33-382F-B650-93BA-C6A1CB496B3A}"/>
              </a:ext>
            </a:extLst>
          </p:cNvPr>
          <p:cNvSpPr txBox="1"/>
          <p:nvPr/>
        </p:nvSpPr>
        <p:spPr>
          <a:xfrm>
            <a:off x="461182" y="1143668"/>
            <a:ext cx="1061654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9b. Particles in a solid can only vibrate from fixed positions whereas particles in a gas can move freely and randomly in all directions. </a:t>
            </a:r>
            <a:endParaRPr lang="en-US" sz="2400" b="1" baseline="30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062BDF5D-C26C-740E-BD9D-D21D83AB530B}"/>
              </a:ext>
            </a:extLst>
          </p:cNvPr>
          <p:cNvSpPr txBox="1"/>
          <p:nvPr/>
        </p:nvSpPr>
        <p:spPr>
          <a:xfrm>
            <a:off x="461181" y="2028087"/>
            <a:ext cx="1082641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9c. Gas pressure is caused by particles of a gas colliding with the walls of a container.</a:t>
            </a:r>
            <a:endParaRPr lang="en-US" sz="2400" b="1" baseline="30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41545AD1-2589-267F-C9D6-8B07B59E1CEA}"/>
              </a:ext>
            </a:extLst>
          </p:cNvPr>
          <p:cNvSpPr txBox="1"/>
          <p:nvPr/>
        </p:nvSpPr>
        <p:spPr>
          <a:xfrm>
            <a:off x="446191" y="2882527"/>
            <a:ext cx="10826411"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9d. As temperature increases, pressure of a gas increases as particles gain kinetic energy so collide with the walls of the container more frequently and with more force.</a:t>
            </a:r>
            <a:endParaRPr lang="en-US" sz="2400" b="1" baseline="30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88F3B384-5590-693A-69A7-EE55CE4CC299}"/>
              </a:ext>
            </a:extLst>
          </p:cNvPr>
          <p:cNvSpPr txBox="1"/>
          <p:nvPr/>
        </p:nvSpPr>
        <p:spPr>
          <a:xfrm>
            <a:off x="433700" y="4069248"/>
            <a:ext cx="10826411"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9e. As volume decreases, pressure of a gas increases as particles have less space to move around in so collide with walls of the container more frequently.</a:t>
            </a:r>
            <a:endParaRPr lang="en-US" sz="2400" b="1" baseline="30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F8872F-308A-01D6-43F8-B3721C44DDB3}"/>
                  </a:ext>
                </a:extLst>
              </p:cNvPr>
              <p:cNvSpPr txBox="1"/>
              <p:nvPr/>
            </p:nvSpPr>
            <p:spPr>
              <a:xfrm>
                <a:off x="481168" y="5405871"/>
                <a:ext cx="2996550" cy="1183273"/>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9f. </a:t>
                </a:r>
                <a14:m>
                  <m:oMath xmlns:m="http://schemas.openxmlformats.org/officeDocument/2006/math">
                    <m:sSub>
                      <m:sSubPr>
                        <m:ctrlPr>
                          <a:rPr lang="en-US" sz="2400" b="1" i="1" dirty="0" smtClean="0">
                            <a:solidFill>
                              <a:schemeClr val="accent1"/>
                            </a:solidFill>
                            <a:latin typeface="Cambria Math" panose="02040503050406030204" pitchFamily="18" charset="0"/>
                          </a:rPr>
                        </m:ctrlPr>
                      </m:sSubPr>
                      <m:e>
                        <m:r>
                          <a:rPr lang="en-GB" sz="2400" b="1" i="0" dirty="0" smtClean="0">
                            <a:solidFill>
                              <a:schemeClr val="accent1"/>
                            </a:solidFill>
                            <a:latin typeface="Cambria Math" panose="02040503050406030204" pitchFamily="18" charset="0"/>
                          </a:rPr>
                          <m:t>𝐩</m:t>
                        </m:r>
                      </m:e>
                      <m:sub>
                        <m:r>
                          <a:rPr lang="en-GB" sz="2400" b="1" i="0" dirty="0" smtClean="0">
                            <a:solidFill>
                              <a:schemeClr val="accent1"/>
                            </a:solidFill>
                            <a:latin typeface="Cambria Math" panose="02040503050406030204" pitchFamily="18" charset="0"/>
                          </a:rPr>
                          <m:t>𝟏</m:t>
                        </m:r>
                      </m:sub>
                    </m:sSub>
                    <m:sSub>
                      <m:sSubPr>
                        <m:ctrlPr>
                          <a:rPr lang="en-US" sz="2400" b="1" i="1" dirty="0" smtClean="0">
                            <a:solidFill>
                              <a:schemeClr val="accent1"/>
                            </a:solidFill>
                            <a:latin typeface="Cambria Math" panose="02040503050406030204" pitchFamily="18" charset="0"/>
                          </a:rPr>
                        </m:ctrlPr>
                      </m:sSubPr>
                      <m:e>
                        <m:r>
                          <a:rPr lang="en-GB" sz="2400" b="1" i="0" dirty="0" smtClean="0">
                            <a:solidFill>
                              <a:schemeClr val="accent1"/>
                            </a:solidFill>
                            <a:latin typeface="Cambria Math" panose="02040503050406030204" pitchFamily="18" charset="0"/>
                          </a:rPr>
                          <m:t>𝐕</m:t>
                        </m:r>
                      </m:e>
                      <m:sub>
                        <m:r>
                          <a:rPr lang="en-GB" sz="2400" b="1" i="0" dirty="0" smtClean="0">
                            <a:solidFill>
                              <a:schemeClr val="accent1"/>
                            </a:solidFill>
                            <a:latin typeface="Cambria Math" panose="02040503050406030204" pitchFamily="18" charset="0"/>
                          </a:rPr>
                          <m:t>𝟏</m:t>
                        </m:r>
                      </m:sub>
                    </m:sSub>
                    <m:r>
                      <a:rPr lang="en-US" sz="2400" b="1" i="0" dirty="0" smtClean="0">
                        <a:solidFill>
                          <a:schemeClr val="accent1"/>
                        </a:solidFill>
                        <a:latin typeface="Cambria Math" panose="02040503050406030204" pitchFamily="18" charset="0"/>
                      </a:rPr>
                      <m:t>=</m:t>
                    </m:r>
                    <m:sSub>
                      <m:sSubPr>
                        <m:ctrlPr>
                          <a:rPr lang="en-US"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𝐩</m:t>
                        </m:r>
                      </m:e>
                      <m:sub>
                        <m:r>
                          <a:rPr lang="en-GB" sz="2400" b="1" i="0" dirty="0" smtClean="0">
                            <a:solidFill>
                              <a:schemeClr val="accent1"/>
                            </a:solidFill>
                            <a:latin typeface="Cambria Math" panose="02040503050406030204" pitchFamily="18" charset="0"/>
                          </a:rPr>
                          <m:t>𝟐</m:t>
                        </m:r>
                      </m:sub>
                    </m:sSub>
                    <m:sSub>
                      <m:sSubPr>
                        <m:ctrlPr>
                          <a:rPr lang="en-US"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𝐕</m:t>
                        </m:r>
                      </m:e>
                      <m:sub>
                        <m:r>
                          <a:rPr lang="en-GB" sz="2400" b="1" i="0" dirty="0" smtClean="0">
                            <a:solidFill>
                              <a:schemeClr val="accent1"/>
                            </a:solidFill>
                            <a:latin typeface="Cambria Math" panose="02040503050406030204" pitchFamily="18" charset="0"/>
                          </a:rPr>
                          <m:t>𝟐</m:t>
                        </m:r>
                      </m:sub>
                    </m:sSub>
                  </m:oMath>
                </a14:m>
                <a:endParaRPr lang="en-GB" sz="2400" b="1" dirty="0">
                  <a:solidFill>
                    <a:schemeClr val="accent1"/>
                  </a:solidFill>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n-GB" sz="2400" b="1" i="0" dirty="0" smtClean="0">
                          <a:solidFill>
                            <a:schemeClr val="accent1"/>
                          </a:solidFill>
                          <a:latin typeface="Cambria Math" panose="02040503050406030204" pitchFamily="18" charset="0"/>
                        </a:rPr>
                        <m:t>𝟐𝟕</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ea typeface="Cambria Math" panose="02040503050406030204" pitchFamily="18" charset="0"/>
                        </a:rPr>
                        <m:t>𝟐</m:t>
                      </m:r>
                      <m:r>
                        <a:rPr lang="en-US" sz="2400" b="1" i="0" dirty="0" smtClean="0">
                          <a:solidFill>
                            <a:schemeClr val="accent1"/>
                          </a:solidFill>
                          <a:latin typeface="Cambria Math" panose="02040503050406030204" pitchFamily="18" charset="0"/>
                        </a:rPr>
                        <m:t>=</m:t>
                      </m:r>
                      <m:sSub>
                        <m:sSubPr>
                          <m:ctrlPr>
                            <a:rPr lang="en-US"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𝐩</m:t>
                          </m:r>
                        </m:e>
                        <m:sub>
                          <m:r>
                            <a:rPr lang="en-GB" sz="2400" b="1" i="0" dirty="0" smtClean="0">
                              <a:solidFill>
                                <a:schemeClr val="accent1"/>
                              </a:solidFill>
                              <a:latin typeface="Cambria Math" panose="02040503050406030204" pitchFamily="18" charset="0"/>
                            </a:rPr>
                            <m:t>𝟐</m:t>
                          </m:r>
                        </m:sub>
                      </m:sSub>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ea typeface="Cambria Math" panose="02040503050406030204" pitchFamily="18" charset="0"/>
                        </a:rPr>
                        <m:t>× </m:t>
                      </m:r>
                      <m:r>
                        <a:rPr lang="en-GB" sz="2400" b="1" i="0" dirty="0" smtClean="0">
                          <a:solidFill>
                            <a:schemeClr val="accent1"/>
                          </a:solidFill>
                          <a:latin typeface="Cambria Math" panose="02040503050406030204" pitchFamily="18" charset="0"/>
                          <a:ea typeface="Cambria Math" panose="02040503050406030204" pitchFamily="18" charset="0"/>
                        </a:rPr>
                        <m:t>𝟎</m:t>
                      </m:r>
                      <m:r>
                        <a:rPr lang="en-GB" sz="2400" b="1" i="0" dirty="0" smtClean="0">
                          <a:solidFill>
                            <a:schemeClr val="accent1"/>
                          </a:solidFill>
                          <a:latin typeface="Cambria Math" panose="02040503050406030204" pitchFamily="18" charset="0"/>
                          <a:ea typeface="Cambria Math" panose="02040503050406030204" pitchFamily="18" charset="0"/>
                        </a:rPr>
                        <m:t>.</m:t>
                      </m:r>
                      <m:r>
                        <a:rPr lang="en-GB" sz="2400" b="1" i="0" dirty="0" smtClean="0">
                          <a:solidFill>
                            <a:schemeClr val="accent1"/>
                          </a:solidFill>
                          <a:latin typeface="Cambria Math" panose="02040503050406030204" pitchFamily="18" charset="0"/>
                          <a:ea typeface="Cambria Math" panose="02040503050406030204" pitchFamily="18" charset="0"/>
                        </a:rPr>
                        <m:t>𝟓</m:t>
                      </m:r>
                    </m:oMath>
                  </m:oMathPara>
                </a14:m>
                <a:endParaRPr lang="en-US" sz="2400" b="1" baseline="30000" dirty="0">
                  <a:solidFill>
                    <a:schemeClr val="accent1"/>
                  </a:solidFill>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sSub>
                        <m:sSubPr>
                          <m:ctrlPr>
                            <a:rPr lang="en-US" sz="2400" b="1" i="1" dirty="0" smtClean="0">
                              <a:solidFill>
                                <a:schemeClr val="accent1"/>
                              </a:solidFill>
                              <a:latin typeface="Cambria Math" panose="02040503050406030204" pitchFamily="18" charset="0"/>
                            </a:rPr>
                          </m:ctrlPr>
                        </m:sSubPr>
                        <m:e>
                          <m:r>
                            <a:rPr lang="en-GB" sz="2400" b="1" i="0" dirty="0" smtClean="0">
                              <a:solidFill>
                                <a:schemeClr val="accent1"/>
                              </a:solidFill>
                              <a:latin typeface="Cambria Math" panose="02040503050406030204" pitchFamily="18" charset="0"/>
                            </a:rPr>
                            <m:t>𝐩</m:t>
                          </m:r>
                        </m:e>
                        <m:sub>
                          <m:r>
                            <a:rPr lang="en-GB" sz="2400" b="1" i="0" dirty="0" smtClean="0">
                              <a:solidFill>
                                <a:schemeClr val="accent1"/>
                              </a:solidFill>
                              <a:latin typeface="Cambria Math" panose="02040503050406030204" pitchFamily="18" charset="0"/>
                            </a:rPr>
                            <m:t>𝟐</m:t>
                          </m:r>
                        </m:sub>
                      </m:sSub>
                      <m:r>
                        <a:rPr lang="en-US"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𝟏𝟎𝟖</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𝐏𝐚</m:t>
                      </m:r>
                    </m:oMath>
                  </m:oMathPara>
                </a14:m>
                <a:endParaRPr lang="en-US" sz="2400" b="1" baseline="30000" dirty="0">
                  <a:solidFill>
                    <a:schemeClr val="accent1"/>
                  </a:solidFill>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A9F8872F-308A-01D6-43F8-B3721C44DDB3}"/>
                  </a:ext>
                </a:extLst>
              </p:cNvPr>
              <p:cNvSpPr txBox="1">
                <a:spLocks noRot="1" noChangeAspect="1" noMove="1" noResize="1" noEditPoints="1" noAdjustHandles="1" noChangeArrowheads="1" noChangeShapeType="1" noTextEdit="1"/>
              </p:cNvSpPr>
              <p:nvPr/>
            </p:nvSpPr>
            <p:spPr>
              <a:xfrm>
                <a:off x="481168" y="5405871"/>
                <a:ext cx="2996550" cy="1183273"/>
              </a:xfrm>
              <a:prstGeom prst="rect">
                <a:avLst/>
              </a:prstGeom>
              <a:blipFill>
                <a:blip r:embed="rId2"/>
                <a:stretch>
                  <a:fillRect l="-2954" t="-5319" b="-9574"/>
                </a:stretch>
              </a:blipFill>
            </p:spPr>
            <p:txBody>
              <a:bodyPr/>
              <a:lstStyle/>
              <a:p>
                <a:r>
                  <a:rPr lang="en-GB">
                    <a:noFill/>
                  </a:rPr>
                  <a:t> </a:t>
                </a:r>
              </a:p>
            </p:txBody>
          </p:sp>
        </mc:Fallback>
      </mc:AlternateContent>
      <p:cxnSp>
        <p:nvCxnSpPr>
          <p:cNvPr id="9" name="Straight Connector 8">
            <a:extLst>
              <a:ext uri="{FF2B5EF4-FFF2-40B4-BE49-F238E27FC236}">
                <a16:creationId xmlns:a16="http://schemas.microsoft.com/office/drawing/2014/main" id="{4A95DA60-B3DF-D469-62DF-8E8393A63E37}"/>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8772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56328" y="32657"/>
            <a:ext cx="10620000" cy="720000"/>
          </a:xfrm>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What is the volume of one mole of gas at rtp?</a:t>
            </a:r>
          </a:p>
          <a:p>
            <a:pPr marL="914400" lvl="1" indent="-457200">
              <a:buFont typeface="Wingdings" pitchFamily="2" charset="2"/>
              <a:buChar char="q"/>
            </a:pPr>
            <a:r>
              <a:rPr lang="en-GB" sz="2400" dirty="0">
                <a:latin typeface="Century Gothic" panose="020B0502020202020204" pitchFamily="34" charset="0"/>
              </a:rPr>
              <a:t>A. 22 dm</a:t>
            </a:r>
            <a:r>
              <a:rPr lang="en-GB" sz="2400" baseline="30000" dirty="0">
                <a:latin typeface="Century Gothic" panose="020B0502020202020204" pitchFamily="34" charset="0"/>
              </a:rPr>
              <a:t>3</a:t>
            </a:r>
          </a:p>
          <a:p>
            <a:pPr marL="914400" lvl="1" indent="-457200">
              <a:buFont typeface="Wingdings" pitchFamily="2" charset="2"/>
              <a:buChar char="q"/>
            </a:pPr>
            <a:r>
              <a:rPr lang="en-GB" sz="2400" dirty="0">
                <a:latin typeface="Century Gothic" panose="020B0502020202020204" pitchFamily="34" charset="0"/>
              </a:rPr>
              <a:t>B. 24 dm</a:t>
            </a:r>
            <a:r>
              <a:rPr lang="en-GB" sz="2400" baseline="30000" dirty="0">
                <a:latin typeface="Century Gothic" panose="020B0502020202020204" pitchFamily="34" charset="0"/>
              </a:rPr>
              <a:t>3</a:t>
            </a:r>
          </a:p>
          <a:p>
            <a:pPr marL="914400" lvl="1" indent="-457200">
              <a:buFont typeface="Wingdings" pitchFamily="2" charset="2"/>
              <a:buChar char="q"/>
            </a:pPr>
            <a:r>
              <a:rPr lang="en-GB" sz="2400" dirty="0">
                <a:latin typeface="Century Gothic" panose="020B0502020202020204" pitchFamily="34" charset="0"/>
              </a:rPr>
              <a:t>C. 6.02 x 10</a:t>
            </a:r>
            <a:r>
              <a:rPr lang="en-GB" sz="2400" baseline="30000" dirty="0">
                <a:latin typeface="Century Gothic" panose="020B0502020202020204" pitchFamily="34" charset="0"/>
              </a:rPr>
              <a:t>23 </a:t>
            </a:r>
            <a:r>
              <a:rPr lang="en-GB" sz="2400" dirty="0">
                <a:latin typeface="Century Gothic" panose="020B0502020202020204" pitchFamily="34" charset="0"/>
              </a:rPr>
              <a:t>dm</a:t>
            </a:r>
            <a:r>
              <a:rPr lang="en-GB" sz="2400" baseline="30000" dirty="0">
                <a:latin typeface="Century Gothic" panose="020B0502020202020204" pitchFamily="34" charset="0"/>
              </a:rPr>
              <a:t>3</a:t>
            </a:r>
          </a:p>
        </p:txBody>
      </p:sp>
      <p:sp>
        <p:nvSpPr>
          <p:cNvPr id="4" name="TextBox 3">
            <a:extLst>
              <a:ext uri="{FF2B5EF4-FFF2-40B4-BE49-F238E27FC236}">
                <a16:creationId xmlns:a16="http://schemas.microsoft.com/office/drawing/2014/main" id="{49D9FD6F-2370-714D-B4BC-9DA02B16D063}"/>
              </a:ext>
            </a:extLst>
          </p:cNvPr>
          <p:cNvSpPr txBox="1"/>
          <p:nvPr/>
        </p:nvSpPr>
        <p:spPr>
          <a:xfrm>
            <a:off x="528849" y="2762126"/>
            <a:ext cx="11081904"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Calculate the number of moles in 0.12 dm</a:t>
            </a:r>
            <a:r>
              <a:rPr lang="en-GB" sz="2400" baseline="30000" dirty="0">
                <a:latin typeface="Century Gothic" panose="020B0502020202020204" pitchFamily="34" charset="0"/>
              </a:rPr>
              <a:t>3</a:t>
            </a:r>
            <a:r>
              <a:rPr lang="en-GB" sz="2400" dirty="0">
                <a:latin typeface="Century Gothic" panose="020B0502020202020204" pitchFamily="34" charset="0"/>
              </a:rPr>
              <a:t> carbon dioxide gas at rtp.</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0.0027 mol</a:t>
            </a:r>
          </a:p>
          <a:p>
            <a:pPr marL="914400" lvl="1" indent="-457200">
              <a:buFont typeface="Wingdings" pitchFamily="2" charset="2"/>
              <a:buChar char="q"/>
            </a:pPr>
            <a:r>
              <a:rPr lang="en-GB" sz="2400" dirty="0">
                <a:latin typeface="Century Gothic" panose="020B0502020202020204" pitchFamily="34" charset="0"/>
              </a:rPr>
              <a:t>B. 0.005 mol</a:t>
            </a:r>
          </a:p>
          <a:p>
            <a:pPr marL="914400" lvl="1" indent="-457200">
              <a:buFont typeface="Wingdings" pitchFamily="2" charset="2"/>
              <a:buChar char="q"/>
            </a:pPr>
            <a:r>
              <a:rPr lang="en-GB" sz="2400" dirty="0">
                <a:latin typeface="Century Gothic" panose="020B0502020202020204" pitchFamily="34" charset="0"/>
              </a:rPr>
              <a:t>C. 200 mol</a:t>
            </a:r>
          </a:p>
        </p:txBody>
      </p:sp>
      <p:sp>
        <p:nvSpPr>
          <p:cNvPr id="5" name="TextBox 4">
            <a:extLst>
              <a:ext uri="{FF2B5EF4-FFF2-40B4-BE49-F238E27FC236}">
                <a16:creationId xmlns:a16="http://schemas.microsoft.com/office/drawing/2014/main" id="{FA56AB9A-831D-8048-BB27-E49EAE012180}"/>
              </a:ext>
            </a:extLst>
          </p:cNvPr>
          <p:cNvSpPr txBox="1"/>
          <p:nvPr/>
        </p:nvSpPr>
        <p:spPr>
          <a:xfrm>
            <a:off x="543840" y="4625094"/>
            <a:ext cx="1083385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two factors must remain constant for 1 mole of two different gases to have the same volume?</a:t>
            </a:r>
          </a:p>
          <a:p>
            <a:pPr marL="914400" lvl="1" indent="-457200">
              <a:buFont typeface="Wingdings" pitchFamily="2" charset="2"/>
              <a:buChar char="q"/>
            </a:pPr>
            <a:r>
              <a:rPr lang="en-GB" sz="2400" dirty="0">
                <a:latin typeface="Century Gothic" panose="020B0502020202020204" pitchFamily="34" charset="0"/>
              </a:rPr>
              <a:t>A. Temperature and pressure</a:t>
            </a:r>
          </a:p>
          <a:p>
            <a:pPr marL="914400" lvl="1" indent="-457200">
              <a:buFont typeface="Wingdings" pitchFamily="2" charset="2"/>
              <a:buChar char="q"/>
            </a:pPr>
            <a:r>
              <a:rPr lang="en-GB" sz="2400" dirty="0">
                <a:latin typeface="Century Gothic" panose="020B0502020202020204" pitchFamily="34" charset="0"/>
              </a:rPr>
              <a:t>B. Temperature and mass</a:t>
            </a:r>
          </a:p>
          <a:p>
            <a:pPr marL="914400" lvl="1" indent="-457200">
              <a:buFont typeface="Wingdings" pitchFamily="2" charset="2"/>
              <a:buChar char="q"/>
            </a:pPr>
            <a:r>
              <a:rPr lang="en-GB" sz="2400" dirty="0">
                <a:latin typeface="Century Gothic" panose="020B0502020202020204" pitchFamily="34" charset="0"/>
              </a:rPr>
              <a:t>C. Pressure and mass</a:t>
            </a:r>
          </a:p>
        </p:txBody>
      </p:sp>
      <p:sp>
        <p:nvSpPr>
          <p:cNvPr id="6" name="TextBox 5">
            <a:extLst>
              <a:ext uri="{FF2B5EF4-FFF2-40B4-BE49-F238E27FC236}">
                <a16:creationId xmlns:a16="http://schemas.microsoft.com/office/drawing/2014/main" id="{414A8B36-6BDF-BE4B-8892-9B947E7C3878}"/>
              </a:ext>
            </a:extLst>
          </p:cNvPr>
          <p:cNvSpPr txBox="1"/>
          <p:nvPr/>
        </p:nvSpPr>
        <p:spPr>
          <a:xfrm>
            <a:off x="940093" y="1345132"/>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77756" y="3318987"/>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86733" y="5156768"/>
            <a:ext cx="523091" cy="646331"/>
          </a:xfrm>
          <a:prstGeom prst="rect">
            <a:avLst/>
          </a:prstGeom>
          <a:noFill/>
        </p:spPr>
        <p:txBody>
          <a:bodyPr wrap="square" rtlCol="0">
            <a:spAutoFit/>
          </a:bodyPr>
          <a:lstStyle/>
          <a:p>
            <a:r>
              <a:rPr lang="en-GB" sz="3600" b="1" dirty="0">
                <a:solidFill>
                  <a:srgbClr val="0070C0"/>
                </a:solidFill>
              </a:rPr>
              <a:t>✓</a:t>
            </a:r>
          </a:p>
        </p:txBody>
      </p:sp>
      <p:cxnSp>
        <p:nvCxnSpPr>
          <p:cNvPr id="11" name="Straight Connector 10">
            <a:extLst>
              <a:ext uri="{FF2B5EF4-FFF2-40B4-BE49-F238E27FC236}">
                <a16:creationId xmlns:a16="http://schemas.microsoft.com/office/drawing/2014/main" id="{1B767C6D-CD5A-249F-EC71-5236ED27E51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534311442"/>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C4.3.15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1550"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a:t>
            </a:r>
            <a:r>
              <a:rPr lang="en-GB" sz="2400" b="1" i="0" u="sng" strike="noStrike" cap="none" dirty="0">
                <a:solidFill>
                  <a:schemeClr val="dk1"/>
                </a:solidFill>
                <a:latin typeface="Century Gothic"/>
                <a:ea typeface="Century Gothic"/>
                <a:cs typeface="Century Gothic"/>
                <a:sym typeface="Century Gothic"/>
              </a:rPr>
              <a:t>: Volumes of Gases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unit of volume in chemistry.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Convert 50 cm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to dm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number of particles in 1 mole of a substance.</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ammonia (NH</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percentage by mass of hydrogen in ammonia.</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
        <p:nvSpPr>
          <p:cNvPr id="12" name="TextBox 11">
            <a:extLst>
              <a:ext uri="{FF2B5EF4-FFF2-40B4-BE49-F238E27FC236}">
                <a16:creationId xmlns:a16="http://schemas.microsoft.com/office/drawing/2014/main" id="{3C802F7E-3BDC-29DF-FAF3-F9A1F08B6D0E}"/>
              </a:ext>
            </a:extLst>
          </p:cNvPr>
          <p:cNvSpPr txBox="1"/>
          <p:nvPr/>
        </p:nvSpPr>
        <p:spPr>
          <a:xfrm>
            <a:off x="350718" y="4280040"/>
            <a:ext cx="9887564" cy="120032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relative formula mass of methane (CH</a:t>
            </a:r>
            <a:r>
              <a:rPr lang="en-US" sz="2400" baseline="-25000" dirty="0">
                <a:solidFill>
                  <a:schemeClr val="dk1"/>
                </a:solidFill>
                <a:latin typeface="Century Gothic"/>
                <a:ea typeface="Century Gothic"/>
                <a:cs typeface="Century Gothic"/>
                <a:sym typeface="Century Gothic"/>
              </a:rPr>
              <a:t>4</a:t>
            </a:r>
            <a:r>
              <a:rPr lang="en-US" sz="2400" dirty="0">
                <a:solidFill>
                  <a:schemeClr val="dk1"/>
                </a:solidFill>
                <a:latin typeface="Century Gothic"/>
                <a:ea typeface="Century Gothic"/>
                <a:cs typeface="Century Gothic"/>
                <a:sym typeface="Century Gothic"/>
              </a:rPr>
              <a:t>).</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the mass of 1 mole of methane.</a:t>
            </a:r>
            <a:endParaRPr lang="en-US" sz="2400" baseline="300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the number of moles in 48 g of methane.</a:t>
            </a:r>
            <a:endParaRPr lang="en-US" sz="2400" baseline="30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52321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Volumes of Gases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Avogadro’s law states that one mole of any gas has the same volume. This is because one mole of any substance </a:t>
            </a:r>
            <a:r>
              <a:rPr lang="en-GB" sz="2000" dirty="0">
                <a:solidFill>
                  <a:schemeClr val="dk1"/>
                </a:solidFill>
                <a:latin typeface="Century Gothic"/>
                <a:ea typeface="Century Gothic"/>
                <a:cs typeface="Century Gothic"/>
                <a:sym typeface="Century Gothic"/>
              </a:rPr>
              <a:t>contains 6.02 x 10</a:t>
            </a:r>
            <a:r>
              <a:rPr lang="en-GB" sz="2000" baseline="30000" dirty="0">
                <a:solidFill>
                  <a:schemeClr val="dk1"/>
                </a:solidFill>
                <a:latin typeface="Century Gothic"/>
                <a:ea typeface="Century Gothic"/>
                <a:cs typeface="Century Gothic"/>
                <a:sym typeface="Century Gothic"/>
              </a:rPr>
              <a:t>23</a:t>
            </a:r>
            <a:r>
              <a:rPr lang="en-GB" sz="2000" dirty="0">
                <a:solidFill>
                  <a:schemeClr val="dk1"/>
                </a:solidFill>
                <a:latin typeface="Century Gothic"/>
                <a:ea typeface="Century Gothic"/>
                <a:cs typeface="Century Gothic"/>
                <a:sym typeface="Century Gothic"/>
              </a:rPr>
              <a:t> particles. For some gases, such as the Noble gases, 1 mole of gas contains 6.02 x 10</a:t>
            </a:r>
            <a:r>
              <a:rPr lang="en-GB" sz="2000" baseline="30000" dirty="0">
                <a:solidFill>
                  <a:schemeClr val="dk1"/>
                </a:solidFill>
                <a:latin typeface="Century Gothic"/>
                <a:ea typeface="Century Gothic"/>
                <a:cs typeface="Century Gothic"/>
                <a:sym typeface="Century Gothic"/>
              </a:rPr>
              <a:t>23</a:t>
            </a:r>
            <a:r>
              <a:rPr lang="en-GB" sz="2000" dirty="0">
                <a:solidFill>
                  <a:schemeClr val="dk1"/>
                </a:solidFill>
                <a:latin typeface="Century Gothic"/>
                <a:ea typeface="Century Gothic"/>
                <a:cs typeface="Century Gothic"/>
                <a:sym typeface="Century Gothic"/>
              </a:rPr>
              <a:t> atoms. For other gases, such as carbon dioxide or oxygen (O2), 1 mole of gas contains 6.02 x 10</a:t>
            </a:r>
            <a:r>
              <a:rPr lang="en-GB" sz="2000" baseline="30000" dirty="0">
                <a:solidFill>
                  <a:schemeClr val="dk1"/>
                </a:solidFill>
                <a:latin typeface="Century Gothic"/>
                <a:ea typeface="Century Gothic"/>
                <a:cs typeface="Century Gothic"/>
                <a:sym typeface="Century Gothic"/>
              </a:rPr>
              <a:t>23</a:t>
            </a:r>
            <a:r>
              <a:rPr lang="en-GB" sz="2000" dirty="0">
                <a:solidFill>
                  <a:schemeClr val="dk1"/>
                </a:solidFill>
                <a:latin typeface="Century Gothic"/>
                <a:ea typeface="Century Gothic"/>
                <a:cs typeface="Century Gothic"/>
                <a:sym typeface="Century Gothic"/>
              </a:rPr>
              <a:t> molecules. As the mole is the number of particles present, if there are the same number of particles present, they will occupy the same volume of space. This law applies if gases are at standard temperature and pressure, which is room temperature (20ºC) and 1 atmosphere (</a:t>
            </a:r>
            <a:r>
              <a:rPr lang="en-GB" sz="2000" dirty="0" err="1">
                <a:solidFill>
                  <a:schemeClr val="dk1"/>
                </a:solidFill>
                <a:latin typeface="Century Gothic"/>
                <a:ea typeface="Century Gothic"/>
                <a:cs typeface="Century Gothic"/>
                <a:sym typeface="Century Gothic"/>
              </a:rPr>
              <a:t>atm</a:t>
            </a:r>
            <a:r>
              <a:rPr lang="en-GB" sz="2000" dirty="0">
                <a:solidFill>
                  <a:schemeClr val="dk1"/>
                </a:solidFill>
                <a:latin typeface="Century Gothic"/>
                <a:ea typeface="Century Gothic"/>
                <a:cs typeface="Century Gothic"/>
                <a:sym typeface="Century Gothic"/>
              </a:rPr>
              <a:t>) of pressure. You should remember from physics that temperature and pressure both affect the volume of a gas, so these must remain constant for 1 mole of two different gases to have the same volume. </a:t>
            </a:r>
            <a:endParaRPr lang="en-GB" sz="20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4" name="TextBox 3">
            <a:extLst>
              <a:ext uri="{FF2B5EF4-FFF2-40B4-BE49-F238E27FC236}">
                <a16:creationId xmlns:a16="http://schemas.microsoft.com/office/drawing/2014/main" id="{B91102DD-A228-F327-C6D1-2906BA5F3FB3}"/>
              </a:ext>
            </a:extLst>
          </p:cNvPr>
          <p:cNvSpPr txBox="1"/>
          <p:nvPr/>
        </p:nvSpPr>
        <p:spPr>
          <a:xfrm>
            <a:off x="383916" y="4983766"/>
            <a:ext cx="10424387"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Avogadro’s Law.</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State the number of particles found in one mole of a substance.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the conditions of standard temperature and pressure.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the two factors that must remain constant for Avogadro’s law to apply. </a:t>
            </a:r>
            <a:endParaRPr lang="en-GB" sz="2000" dirty="0"/>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C4.3.15</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2102199"/>
            <a:ext cx="5201774" cy="430800"/>
          </a:xfrm>
        </p:spPr>
        <p:txBody>
          <a:bodyPr/>
          <a:lstStyle/>
          <a:p>
            <a:r>
              <a:rPr lang="en-US" dirty="0">
                <a:latin typeface="Century Gothic" panose="020B0502020202020204" pitchFamily="34" charset="0"/>
              </a:rPr>
              <a:t>Taking it Further: Volumes of Gases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15/11/2023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0750102" cy="236988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 </a:t>
            </a:r>
            <a:r>
              <a:rPr lang="en-US" sz="1600" dirty="0">
                <a:solidFill>
                  <a:srgbClr val="000000"/>
                </a:solidFill>
                <a:latin typeface="Century Gothic" panose="020B0502020202020204" pitchFamily="34" charset="0"/>
                <a:cs typeface="Arial"/>
                <a:sym typeface="Arial"/>
              </a:rPr>
              <a:t>Mole Calculations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marL="1200150" lvl="2" indent="-285750">
              <a:buFont typeface="Wingdings" pitchFamily="2" charset="2"/>
              <a:buChar char="Ø"/>
              <a:defRPr/>
            </a:pP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C4.3.15 TIF: Volumes of Gases</a:t>
            </a:r>
            <a:endParaRPr kumimoji="0" lang="en-US" sz="1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82926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volume of 1 mole of gas at room temperature and pressure.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the volume of different numbers of moles of a gas.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Use chemical equations to calculate volume and number of moles of gas</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1362226" cy="70559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tx1"/>
                </a:solidFill>
                <a:latin typeface="Century Gothic" panose="020B0502020202020204" pitchFamily="34" charset="0"/>
              </a:rPr>
              <a:t>rtp</a:t>
            </a:r>
            <a:endParaRPr lang="en-US" sz="2800" b="1" dirty="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A2C825F2-5973-4048-9A5C-E0A4E794080E}"/>
              </a:ext>
            </a:extLst>
          </p:cNvPr>
          <p:cNvSpPr/>
          <p:nvPr/>
        </p:nvSpPr>
        <p:spPr>
          <a:xfrm>
            <a:off x="5541043" y="4997292"/>
            <a:ext cx="2826580"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molar volume</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volume</a:t>
            </a:r>
          </a:p>
        </p:txBody>
      </p:sp>
      <p:sp>
        <p:nvSpPr>
          <p:cNvPr id="7" name="Rectangle 6">
            <a:extLst>
              <a:ext uri="{FF2B5EF4-FFF2-40B4-BE49-F238E27FC236}">
                <a16:creationId xmlns:a16="http://schemas.microsoft.com/office/drawing/2014/main" id="{8F351BFD-E2B1-31B3-C107-5A322AE99B0A}"/>
              </a:ext>
            </a:extLst>
          </p:cNvPr>
          <p:cNvSpPr/>
          <p:nvPr/>
        </p:nvSpPr>
        <p:spPr>
          <a:xfrm>
            <a:off x="3771281" y="5002695"/>
            <a:ext cx="1710357" cy="6796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a:t>
            </a:r>
          </a:p>
        </p:txBody>
      </p:sp>
      <p:sp>
        <p:nvSpPr>
          <p:cNvPr id="11" name="Rectangle 10">
            <a:extLst>
              <a:ext uri="{FF2B5EF4-FFF2-40B4-BE49-F238E27FC236}">
                <a16:creationId xmlns:a16="http://schemas.microsoft.com/office/drawing/2014/main" id="{1A25FDA9-8BCA-5B8B-691C-BED6903084ED}"/>
              </a:ext>
            </a:extLst>
          </p:cNvPr>
          <p:cNvSpPr/>
          <p:nvPr/>
        </p:nvSpPr>
        <p:spPr>
          <a:xfrm>
            <a:off x="3399196" y="5749705"/>
            <a:ext cx="2340624" cy="7110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pressure</a:t>
            </a:r>
          </a:p>
        </p:txBody>
      </p:sp>
      <p:cxnSp>
        <p:nvCxnSpPr>
          <p:cNvPr id="4" name="Straight Connector 3">
            <a:extLst>
              <a:ext uri="{FF2B5EF4-FFF2-40B4-BE49-F238E27FC236}">
                <a16:creationId xmlns:a16="http://schemas.microsoft.com/office/drawing/2014/main" id="{0AC94414-9A88-07CF-0FCC-051714ECCB0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4FAED1A-A5AA-9C36-C246-17C232CE55F5}"/>
              </a:ext>
            </a:extLst>
          </p:cNvPr>
          <p:cNvSpPr/>
          <p:nvPr/>
        </p:nvSpPr>
        <p:spPr>
          <a:xfrm>
            <a:off x="5800120" y="5752203"/>
            <a:ext cx="2340624" cy="70855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temperature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Text&#10;&#10;Description automatically generated">
            <a:extLst>
              <a:ext uri="{FF2B5EF4-FFF2-40B4-BE49-F238E27FC236}">
                <a16:creationId xmlns:a16="http://schemas.microsoft.com/office/drawing/2014/main" id="{CB533740-A99E-3EBF-5247-74FFCA95BBB3}"/>
              </a:ext>
            </a:extLst>
          </p:cNvPr>
          <p:cNvPicPr>
            <a:picLocks noChangeAspect="1"/>
          </p:cNvPicPr>
          <p:nvPr/>
        </p:nvPicPr>
        <p:blipFill>
          <a:blip r:embed="rId3"/>
          <a:stretch>
            <a:fillRect/>
          </a:stretch>
        </p:blipFill>
        <p:spPr>
          <a:xfrm>
            <a:off x="6947954" y="4243387"/>
            <a:ext cx="4393146" cy="2455927"/>
          </a:xfrm>
          <a:prstGeom prst="rect">
            <a:avLst/>
          </a:prstGeom>
          <a:ln>
            <a:solidFill>
              <a:schemeClr val="tx1"/>
            </a:solidFill>
          </a:ln>
        </p:spPr>
      </p:pic>
      <p:cxnSp>
        <p:nvCxnSpPr>
          <p:cNvPr id="3" name="Straight Connector 2">
            <a:extLst>
              <a:ext uri="{FF2B5EF4-FFF2-40B4-BE49-F238E27FC236}">
                <a16:creationId xmlns:a16="http://schemas.microsoft.com/office/drawing/2014/main" id="{280771A3-0399-3A51-2BCE-6992F25E128C}"/>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EB5B6-13E7-0A2E-226F-E4ABAF9B8AB8}"/>
              </a:ext>
            </a:extLst>
          </p:cNvPr>
          <p:cNvSpPr>
            <a:spLocks noGrp="1"/>
          </p:cNvSpPr>
          <p:nvPr>
            <p:ph type="title"/>
          </p:nvPr>
        </p:nvSpPr>
        <p:spPr/>
        <p:txBody>
          <a:bodyPr/>
          <a:lstStyle/>
          <a:p>
            <a:r>
              <a:rPr lang="en-GB" dirty="0">
                <a:latin typeface="Century Gothic" panose="020B0502020202020204" pitchFamily="34" charset="0"/>
              </a:rPr>
              <a:t>Reacting Gases</a:t>
            </a:r>
          </a:p>
        </p:txBody>
      </p:sp>
      <p:cxnSp>
        <p:nvCxnSpPr>
          <p:cNvPr id="3" name="Straight Connector 2">
            <a:extLst>
              <a:ext uri="{FF2B5EF4-FFF2-40B4-BE49-F238E27FC236}">
                <a16:creationId xmlns:a16="http://schemas.microsoft.com/office/drawing/2014/main" id="{F05202CD-5A2F-4C8E-A1D9-D75CEE8274D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Google Shape;106;p2">
            <a:extLst>
              <a:ext uri="{FF2B5EF4-FFF2-40B4-BE49-F238E27FC236}">
                <a16:creationId xmlns:a16="http://schemas.microsoft.com/office/drawing/2014/main" id="{8D2AF769-BA73-BAC1-CFB5-990E6D2C6E59}"/>
              </a:ext>
            </a:extLst>
          </p:cNvPr>
          <p:cNvSpPr txBox="1"/>
          <p:nvPr/>
        </p:nvSpPr>
        <p:spPr>
          <a:xfrm>
            <a:off x="498047" y="896279"/>
            <a:ext cx="10619985" cy="5632271"/>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One mole of any substance contains the same number of particles.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One mole of a gas occupies the same volume as one mole of another gas.</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b="1" dirty="0">
                <a:solidFill>
                  <a:schemeClr val="dk1"/>
                </a:solidFill>
                <a:latin typeface="Century Gothic"/>
                <a:ea typeface="Arial"/>
                <a:cs typeface="Arial"/>
                <a:sym typeface="Century Gothic"/>
              </a:rPr>
              <a:t>Molar volume </a:t>
            </a:r>
            <a:r>
              <a:rPr lang="en-GB" sz="2400" dirty="0">
                <a:solidFill>
                  <a:schemeClr val="dk1"/>
                </a:solidFill>
                <a:latin typeface="Century Gothic"/>
                <a:ea typeface="Arial"/>
                <a:cs typeface="Arial"/>
                <a:sym typeface="Century Gothic"/>
              </a:rPr>
              <a:t>is the volume occupied by one mole of gas at room temperature (20 ºC) and pressure (1 atmosphere).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At room temperature and pressure (rtp) molar volume is </a:t>
            </a:r>
            <a:r>
              <a:rPr lang="en-GB" sz="2400" b="1" dirty="0">
                <a:solidFill>
                  <a:schemeClr val="dk1"/>
                </a:solidFill>
                <a:latin typeface="Century Gothic"/>
                <a:ea typeface="Arial"/>
                <a:cs typeface="Arial"/>
                <a:sym typeface="Century Gothic"/>
              </a:rPr>
              <a:t>24 dm</a:t>
            </a:r>
            <a:r>
              <a:rPr lang="en-GB" sz="2400" b="1" baseline="30000" dirty="0">
                <a:solidFill>
                  <a:schemeClr val="dk1"/>
                </a:solidFill>
                <a:latin typeface="Century Gothic"/>
                <a:ea typeface="Arial"/>
                <a:cs typeface="Arial"/>
                <a:sym typeface="Century Gothic"/>
              </a:rPr>
              <a:t>3</a:t>
            </a:r>
            <a:r>
              <a:rPr lang="en-GB" sz="2400" dirty="0">
                <a:solidFill>
                  <a:schemeClr val="dk1"/>
                </a:solidFill>
                <a:latin typeface="Century Gothic"/>
                <a:ea typeface="Arial"/>
                <a:cs typeface="Arial"/>
                <a:sym typeface="Century Gothic"/>
              </a:rPr>
              <a:t>.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i="1" dirty="0">
                <a:solidFill>
                  <a:schemeClr val="dk1"/>
                </a:solidFill>
                <a:latin typeface="Century Gothic"/>
                <a:ea typeface="Arial"/>
                <a:cs typeface="Arial"/>
                <a:sym typeface="Century Gothic"/>
              </a:rPr>
              <a:t>For example:</a:t>
            </a:r>
          </a:p>
          <a:p>
            <a:pPr lvl="1">
              <a:buClr>
                <a:schemeClr val="dk1"/>
              </a:buClr>
              <a:buSzPts val="2400"/>
            </a:pPr>
            <a:endParaRPr lang="en-GB" sz="2400" i="1" dirty="0">
              <a:solidFill>
                <a:schemeClr val="dk1"/>
              </a:solidFill>
              <a:latin typeface="Century Gothic"/>
              <a:ea typeface="Arial"/>
              <a:cs typeface="Arial"/>
              <a:sym typeface="Century Gothic"/>
            </a:endParaRPr>
          </a:p>
          <a:p>
            <a:pPr lvl="1">
              <a:buClr>
                <a:schemeClr val="dk1"/>
              </a:buClr>
              <a:buSzPts val="2400"/>
            </a:pPr>
            <a:r>
              <a:rPr lang="en-GB" sz="2400" i="1" dirty="0">
                <a:solidFill>
                  <a:schemeClr val="dk1"/>
                </a:solidFill>
                <a:latin typeface="Century Gothic"/>
                <a:ea typeface="Arial"/>
                <a:cs typeface="Arial"/>
                <a:sym typeface="Century Gothic"/>
              </a:rPr>
              <a:t>H</a:t>
            </a:r>
            <a:r>
              <a:rPr lang="en-GB" sz="2400" i="1" baseline="-25000" dirty="0">
                <a:solidFill>
                  <a:schemeClr val="dk1"/>
                </a:solidFill>
                <a:latin typeface="Century Gothic"/>
                <a:ea typeface="Arial"/>
                <a:cs typeface="Arial"/>
                <a:sym typeface="Century Gothic"/>
              </a:rPr>
              <a:t>2</a:t>
            </a:r>
            <a:r>
              <a:rPr lang="en-GB" sz="2400" i="1" dirty="0">
                <a:solidFill>
                  <a:schemeClr val="dk1"/>
                </a:solidFill>
                <a:latin typeface="Century Gothic"/>
                <a:ea typeface="Arial"/>
                <a:cs typeface="Arial"/>
                <a:sym typeface="Century Gothic"/>
              </a:rPr>
              <a:t>(g) + C</a:t>
            </a:r>
            <a:r>
              <a:rPr lang="en-GB" sz="2400" i="1" dirty="0">
                <a:solidFill>
                  <a:schemeClr val="dk1"/>
                </a:solidFill>
                <a:latin typeface="PT Sans" panose="020B0503020203020204" pitchFamily="34" charset="77"/>
                <a:ea typeface="Arial"/>
                <a:cs typeface="Arial"/>
                <a:sym typeface="Century Gothic"/>
              </a:rPr>
              <a:t>l</a:t>
            </a:r>
            <a:r>
              <a:rPr lang="en-GB" sz="2400" i="1" baseline="-25000" dirty="0">
                <a:solidFill>
                  <a:schemeClr val="dk1"/>
                </a:solidFill>
                <a:latin typeface="Century Gothic"/>
                <a:ea typeface="Arial"/>
                <a:cs typeface="Arial"/>
                <a:sym typeface="Century Gothic"/>
              </a:rPr>
              <a:t>2</a:t>
            </a:r>
            <a:r>
              <a:rPr lang="en-GB" sz="2400" i="1" dirty="0">
                <a:solidFill>
                  <a:schemeClr val="dk1"/>
                </a:solidFill>
                <a:latin typeface="Century Gothic"/>
                <a:ea typeface="Arial"/>
                <a:cs typeface="Arial"/>
                <a:sym typeface="Century Gothic"/>
              </a:rPr>
              <a:t> (g) </a:t>
            </a:r>
            <a:r>
              <a:rPr lang="en-GB" sz="2400" i="1" dirty="0">
                <a:solidFill>
                  <a:schemeClr val="dk1"/>
                </a:solidFill>
                <a:latin typeface="Century Gothic"/>
                <a:ea typeface="Arial"/>
                <a:cs typeface="Arial"/>
                <a:sym typeface="Wingdings" pitchFamily="2" charset="2"/>
              </a:rPr>
              <a:t></a:t>
            </a:r>
            <a:r>
              <a:rPr lang="en-GB" sz="2400" i="1" dirty="0">
                <a:solidFill>
                  <a:schemeClr val="dk1"/>
                </a:solidFill>
                <a:latin typeface="Century Gothic"/>
                <a:ea typeface="Arial"/>
                <a:cs typeface="Arial"/>
                <a:sym typeface="Century Gothic"/>
              </a:rPr>
              <a:t> 2 HC</a:t>
            </a:r>
            <a:r>
              <a:rPr lang="en-GB" sz="2400" i="1" dirty="0">
                <a:solidFill>
                  <a:schemeClr val="dk1"/>
                </a:solidFill>
                <a:latin typeface="PT Sans" panose="020B0503020203020204" pitchFamily="34" charset="77"/>
                <a:ea typeface="Arial"/>
                <a:cs typeface="Arial"/>
                <a:sym typeface="Century Gothic"/>
              </a:rPr>
              <a:t>l</a:t>
            </a:r>
            <a:r>
              <a:rPr lang="en-GB" sz="2400" i="1" dirty="0">
                <a:solidFill>
                  <a:schemeClr val="dk1"/>
                </a:solidFill>
                <a:latin typeface="Century Gothic"/>
                <a:ea typeface="Arial"/>
                <a:cs typeface="Arial"/>
                <a:sym typeface="Century Gothic"/>
              </a:rPr>
              <a:t> (g)</a:t>
            </a:r>
          </a:p>
        </p:txBody>
      </p:sp>
    </p:spTree>
    <p:extLst>
      <p:ext uri="{BB962C8B-B14F-4D97-AF65-F5344CB8AC3E}">
        <p14:creationId xmlns:p14="http://schemas.microsoft.com/office/powerpoint/2010/main" val="667851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04A16-52F4-5AB0-5DA7-26750877D9CA}"/>
              </a:ext>
            </a:extLst>
          </p:cNvPr>
          <p:cNvSpPr>
            <a:spLocks noGrp="1"/>
          </p:cNvSpPr>
          <p:nvPr>
            <p:ph type="title"/>
          </p:nvPr>
        </p:nvSpPr>
        <p:spPr/>
        <p:txBody>
          <a:bodyPr/>
          <a:lstStyle/>
          <a:p>
            <a:r>
              <a:rPr lang="en-GB" dirty="0">
                <a:latin typeface="Century Gothic" panose="020B0502020202020204" pitchFamily="34" charset="0"/>
              </a:rPr>
              <a:t>Moles and molar volume</a:t>
            </a:r>
          </a:p>
        </p:txBody>
      </p:sp>
      <p:sp>
        <p:nvSpPr>
          <p:cNvPr id="3" name="Google Shape;106;p2">
            <a:extLst>
              <a:ext uri="{FF2B5EF4-FFF2-40B4-BE49-F238E27FC236}">
                <a16:creationId xmlns:a16="http://schemas.microsoft.com/office/drawing/2014/main" id="{61172B51-5C39-E22A-07C2-0E18ECF5C655}"/>
              </a:ext>
            </a:extLst>
          </p:cNvPr>
          <p:cNvSpPr txBox="1"/>
          <p:nvPr/>
        </p:nvSpPr>
        <p:spPr>
          <a:xfrm>
            <a:off x="498047" y="896279"/>
            <a:ext cx="10619985" cy="5632271"/>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Molar volume at room temperature and pressure is 24 dm</a:t>
            </a:r>
            <a:r>
              <a:rPr lang="en-GB" sz="2400" baseline="30000" dirty="0">
                <a:solidFill>
                  <a:schemeClr val="dk1"/>
                </a:solidFill>
                <a:latin typeface="Century Gothic"/>
                <a:ea typeface="Arial"/>
                <a:cs typeface="Arial"/>
                <a:sym typeface="Century Gothic"/>
              </a:rPr>
              <a:t>3</a:t>
            </a:r>
            <a:r>
              <a:rPr lang="en-GB" sz="2400" dirty="0">
                <a:solidFill>
                  <a:schemeClr val="dk1"/>
                </a:solidFill>
                <a:latin typeface="Century Gothic"/>
                <a:ea typeface="Arial"/>
                <a:cs typeface="Arial"/>
                <a:sym typeface="Century Gothic"/>
              </a:rPr>
              <a:t>. </a:t>
            </a:r>
          </a:p>
          <a:p>
            <a:pPr marR="0" lvl="0" algn="l" rtl="0">
              <a:lnSpc>
                <a:spcPct val="100000"/>
              </a:lnSpc>
              <a:spcBef>
                <a:spcPts val="0"/>
              </a:spcBef>
              <a:spcAft>
                <a:spcPts val="0"/>
              </a:spcAft>
              <a:buClr>
                <a:schemeClr val="dk1"/>
              </a:buClr>
              <a:buSzPts val="2400"/>
            </a:pPr>
            <a:endParaRPr lang="en-GB" sz="2400" i="1"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We can use this to calculate the volume of a known amount of substance.</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E6FFB3-7685-E337-C8AA-525BD7CFAE41}"/>
                  </a:ext>
                </a:extLst>
              </p:cNvPr>
              <p:cNvSpPr txBox="1"/>
              <p:nvPr/>
            </p:nvSpPr>
            <p:spPr>
              <a:xfrm>
                <a:off x="556525" y="3410727"/>
                <a:ext cx="6852838" cy="3009863"/>
              </a:xfrm>
              <a:prstGeom prst="rect">
                <a:avLst/>
              </a:prstGeom>
              <a:noFill/>
            </p:spPr>
            <p:txBody>
              <a:bodyPr wrap="none" rtlCol="0">
                <a:spAutoFit/>
              </a:bodyPr>
              <a:lstStyle/>
              <a:p>
                <a:r>
                  <a:rPr lang="en-GB" sz="2400" b="0" dirty="0">
                    <a:latin typeface="Century Gothic" panose="020B0502020202020204" pitchFamily="34" charset="0"/>
                  </a:rPr>
                  <a:t>We can use the equation:</a:t>
                </a:r>
              </a:p>
              <a:p>
                <a:endParaRPr lang="en-GB" sz="2400" b="0"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n-GB" sz="2400" b="1" i="0" dirty="0" smtClean="0">
                          <a:solidFill>
                            <a:schemeClr val="accent1"/>
                          </a:solidFill>
                          <a:latin typeface="Cambria Math" panose="02040503050406030204" pitchFamily="18" charset="0"/>
                        </a:rPr>
                        <m:t>𝐕𝐨𝐥𝐮𝐦𝐞</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r>
                        <a:rPr lang="en-GB" sz="2400" b="1" i="0" dirty="0" smtClean="0">
                          <a:solidFill>
                            <a:schemeClr val="accent1"/>
                          </a:solidFill>
                          <a:latin typeface="Cambria Math" panose="02040503050406030204" pitchFamily="18" charset="0"/>
                          <a:ea typeface="Cambria Math" panose="02040503050406030204" pitchFamily="18" charset="0"/>
                        </a:rPr>
                        <m:t>𝐦𝐨𝐥𝐚𝐫</m:t>
                      </m:r>
                      <m:r>
                        <a:rPr lang="en-GB" sz="2400" b="1" i="0" dirty="0" smtClean="0">
                          <a:solidFill>
                            <a:schemeClr val="accent1"/>
                          </a:solidFill>
                          <a:latin typeface="Cambria Math" panose="02040503050406030204" pitchFamily="18" charset="0"/>
                          <a:ea typeface="Cambria Math" panose="02040503050406030204" pitchFamily="18" charset="0"/>
                        </a:rPr>
                        <m:t> </m:t>
                      </m:r>
                      <m:r>
                        <a:rPr lang="en-GB" sz="2400" b="1" i="0" dirty="0" smtClean="0">
                          <a:solidFill>
                            <a:schemeClr val="accent1"/>
                          </a:solidFill>
                          <a:latin typeface="Cambria Math" panose="02040503050406030204" pitchFamily="18" charset="0"/>
                          <a:ea typeface="Cambria Math" panose="02040503050406030204" pitchFamily="18" charset="0"/>
                        </a:rPr>
                        <m:t>𝐯𝐨𝐥𝐮𝐦𝐞</m:t>
                      </m:r>
                    </m:oMath>
                  </m:oMathPara>
                </a14:m>
                <a:endParaRPr lang="en-GB" sz="2400" b="1" dirty="0">
                  <a:solidFill>
                    <a:schemeClr val="accent1"/>
                  </a:solidFill>
                  <a:latin typeface="Century Gothic" panose="020B0502020202020204" pitchFamily="34" charset="0"/>
                </a:endParaRPr>
              </a:p>
              <a:p>
                <a:r>
                  <a:rPr lang="en-GB" sz="2400" dirty="0">
                    <a:latin typeface="Century Gothic" panose="020B0502020202020204" pitchFamily="34" charset="0"/>
                  </a:rPr>
                  <a:t> </a:t>
                </a:r>
              </a:p>
              <a:p>
                <a:r>
                  <a:rPr lang="en-GB" sz="2400" dirty="0">
                    <a:latin typeface="Century Gothic" panose="020B0502020202020204" pitchFamily="34" charset="0"/>
                  </a:rPr>
                  <a:t>which can also be written as:</a:t>
                </a:r>
              </a:p>
              <a:p>
                <a:endParaRPr lang="en-GB" sz="2400"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𝐯𝐨𝐥𝐮𝐦𝐞</m:t>
                          </m:r>
                        </m:num>
                        <m:den>
                          <m:r>
                            <a:rPr lang="en-GB" sz="2400" b="1" i="0" dirty="0" smtClean="0">
                              <a:solidFill>
                                <a:schemeClr val="accent1"/>
                              </a:solidFill>
                              <a:latin typeface="Cambria Math" panose="02040503050406030204" pitchFamily="18" charset="0"/>
                            </a:rPr>
                            <m:t>𝐦𝐨𝐥𝐚𝐫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𝐯𝐨𝐥𝐮𝐦𝐞</m:t>
                          </m:r>
                        </m:den>
                      </m:f>
                    </m:oMath>
                  </m:oMathPara>
                </a14:m>
                <a:endParaRPr lang="en-GB" sz="2400" dirty="0">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C2E6FFB3-7685-E337-C8AA-525BD7CFAE41}"/>
                  </a:ext>
                </a:extLst>
              </p:cNvPr>
              <p:cNvSpPr txBox="1">
                <a:spLocks noRot="1" noChangeAspect="1" noMove="1" noResize="1" noEditPoints="1" noAdjustHandles="1" noChangeArrowheads="1" noChangeShapeType="1" noTextEdit="1"/>
              </p:cNvSpPr>
              <p:nvPr/>
            </p:nvSpPr>
            <p:spPr>
              <a:xfrm>
                <a:off x="556525" y="3410727"/>
                <a:ext cx="6852838" cy="3009863"/>
              </a:xfrm>
              <a:prstGeom prst="rect">
                <a:avLst/>
              </a:prstGeom>
              <a:blipFill>
                <a:blip r:embed="rId3"/>
                <a:stretch>
                  <a:fillRect l="-1294" t="-1681" b="-4622"/>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DCE11771-2D58-AB14-0296-3A4BA37773E0}"/>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202319"/>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7" ma:contentTypeDescription="Create a new document." ma:contentTypeScope="" ma:versionID="5e7b10d93fd15c8b5fedca9b8a502f6a">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dc2bd473038dc69bec9ce1f09dabd49b"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6E945F-4EEF-4C08-BA52-2BCCD61E76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http://purl.org/dc/elements/1.1/"/>
    <ds:schemaRef ds:uri="http://schemas.microsoft.com/office/2006/documentManagement/types"/>
    <ds:schemaRef ds:uri="http://www.w3.org/XML/1998/namespace"/>
    <ds:schemaRef ds:uri="http://schemas.microsoft.com/office/infopath/2007/PartnerControls"/>
    <ds:schemaRef ds:uri="http://schemas.microsoft.com/office/2006/metadata/properties"/>
    <ds:schemaRef ds:uri="http://purl.org/dc/dcmitype/"/>
    <ds:schemaRef ds:uri="http://purl.org/dc/terms/"/>
    <ds:schemaRef ds:uri="http://schemas.openxmlformats.org/package/2006/metadata/core-properties"/>
    <ds:schemaRef ds:uri="e7f29ac3-c74a-46a7-9e80-ec6458dc319f"/>
    <ds:schemaRef ds:uri="9dd66dd2-dc2f-4e10-8286-f1da66314693"/>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2191</TotalTime>
  <Words>5726</Words>
  <Application>Microsoft Macintosh PowerPoint</Application>
  <PresentationFormat>Widescreen</PresentationFormat>
  <Paragraphs>525</Paragraphs>
  <Slides>27</Slides>
  <Notes>22</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PowerPoint Presentation</vt:lpstr>
      <vt:lpstr>PowerPoint Presentation</vt:lpstr>
      <vt:lpstr>PowerPoint Presentation</vt:lpstr>
      <vt:lpstr>C4.3.15</vt:lpstr>
      <vt:lpstr>PowerPoint Presentation</vt:lpstr>
      <vt:lpstr>This is the fix-it portion of the lesson</vt:lpstr>
      <vt:lpstr>Reacting Gases</vt:lpstr>
      <vt:lpstr>Moles and molar volume</vt:lpstr>
      <vt:lpstr>Worked Example</vt:lpstr>
      <vt:lpstr>Worked Example</vt:lpstr>
      <vt:lpstr>Is this correct?</vt:lpstr>
      <vt:lpstr>Discuss with your partner how you should solve this question. Work together to find the answer.  A scientist has a sample of 0.6 dm3 of oxygen gas.   What mass of gas is in the sample?</vt:lpstr>
      <vt:lpstr>True or false?</vt:lpstr>
      <vt:lpstr>Drill</vt:lpstr>
      <vt:lpstr>Drill answers</vt:lpstr>
      <vt:lpstr>I: Calculating volume of a gas</vt:lpstr>
      <vt:lpstr>We: using volume of gas in an equation </vt:lpstr>
      <vt:lpstr>PowerPoint Presentation</vt:lpstr>
      <vt:lpstr>Activity</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297</cp:revision>
  <dcterms:created xsi:type="dcterms:W3CDTF">2019-03-21T11:24:14Z</dcterms:created>
  <dcterms:modified xsi:type="dcterms:W3CDTF">2023-11-15T16:31:00Z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